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25"/>
  </p:notesMasterIdLst>
  <p:sldIdLst>
    <p:sldId id="256" r:id="rId2"/>
    <p:sldId id="258" r:id="rId3"/>
    <p:sldId id="270" r:id="rId4"/>
    <p:sldId id="271" r:id="rId5"/>
    <p:sldId id="272" r:id="rId6"/>
    <p:sldId id="274" r:id="rId7"/>
    <p:sldId id="275" r:id="rId8"/>
    <p:sldId id="276" r:id="rId9"/>
    <p:sldId id="277" r:id="rId10"/>
    <p:sldId id="286" r:id="rId11"/>
    <p:sldId id="287" r:id="rId12"/>
    <p:sldId id="273" r:id="rId13"/>
    <p:sldId id="295" r:id="rId14"/>
    <p:sldId id="288" r:id="rId15"/>
    <p:sldId id="289" r:id="rId16"/>
    <p:sldId id="290" r:id="rId17"/>
    <p:sldId id="291" r:id="rId18"/>
    <p:sldId id="292" r:id="rId19"/>
    <p:sldId id="293" r:id="rId20"/>
    <p:sldId id="284" r:id="rId21"/>
    <p:sldId id="296" r:id="rId22"/>
    <p:sldId id="297" r:id="rId23"/>
    <p:sldId id="278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5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996633"/>
    <a:srgbClr val="0033CC"/>
    <a:srgbClr val="DA2ADE"/>
    <a:srgbClr val="FF0000"/>
    <a:srgbClr val="ED4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46336" autoAdjust="0"/>
  </p:normalViewPr>
  <p:slideViewPr>
    <p:cSldViewPr snapToGrid="0" showGuides="1">
      <p:cViewPr varScale="1">
        <p:scale>
          <a:sx n="68" d="100"/>
          <a:sy n="68" d="100"/>
        </p:scale>
        <p:origin x="2826" y="60"/>
      </p:cViewPr>
      <p:guideLst>
        <p:guide orient="horz" pos="1257"/>
        <p:guide pos="2880"/>
      </p:guideLst>
    </p:cSldViewPr>
  </p:slideViewPr>
  <p:notesTextViewPr>
    <p:cViewPr>
      <p:scale>
        <a:sx n="125" d="100"/>
        <a:sy n="125" d="100"/>
      </p:scale>
      <p:origin x="0" y="-316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770909-2C76-4DF9-BB76-4EE283593418}" type="datetimeFigureOut">
              <a:rPr lang="ko-KR" altLang="en-US" smtClean="0"/>
              <a:t>2023-09-08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243B46-72FF-4656-838A-691B9EB329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48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1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이번 챕터에서는 지금까지 저희가 만들었던 </a:t>
            </a:r>
            <a:r>
              <a:rPr lang="en-US" altLang="ko-KR" dirty="0"/>
              <a:t>MVC, Reactor </a:t>
            </a:r>
            <a:r>
              <a:rPr lang="en-US" altLang="ko-KR" dirty="0" err="1"/>
              <a:t>Webflux</a:t>
            </a:r>
            <a:r>
              <a:rPr lang="en-US" altLang="ko-KR" dirty="0"/>
              <a:t>, Coroutine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어플리케이션들 간 성능테스트를 통해</a:t>
            </a:r>
            <a:r>
              <a:rPr lang="en-US" altLang="ko-KR" dirty="0"/>
              <a:t>,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가 정말로 </a:t>
            </a:r>
            <a:r>
              <a:rPr lang="en-US" altLang="ko-KR" dirty="0"/>
              <a:t>MVC</a:t>
            </a:r>
            <a:r>
              <a:rPr lang="ko-KR" altLang="en-US" dirty="0"/>
              <a:t>보다 </a:t>
            </a:r>
            <a:r>
              <a:rPr lang="ko-KR" altLang="en-US" dirty="0" err="1"/>
              <a:t>빠른지를</a:t>
            </a:r>
            <a:r>
              <a:rPr lang="ko-KR" altLang="en-US" dirty="0"/>
              <a:t> 직접 확인해 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우선 </a:t>
            </a:r>
            <a:r>
              <a:rPr lang="ko-KR" altLang="en-US" dirty="0" err="1"/>
              <a:t>부하테스터부터</a:t>
            </a:r>
            <a:r>
              <a:rPr lang="ko-KR" altLang="en-US" dirty="0"/>
              <a:t> </a:t>
            </a:r>
            <a:r>
              <a:rPr lang="ko-KR" altLang="en-US" dirty="0" err="1"/>
              <a:t>셋업해</a:t>
            </a:r>
            <a:r>
              <a:rPr lang="ko-KR" altLang="en-US" dirty="0"/>
              <a:t> 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96665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757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9705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MVC /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성능비교 </a:t>
            </a:r>
            <a:r>
              <a:rPr lang="en-US" altLang="ko-KR" dirty="0"/>
              <a:t>2</a:t>
            </a:r>
            <a:r>
              <a:rPr lang="ko-KR" altLang="en-US" dirty="0"/>
              <a:t>번째 시간입니다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이전 시간에 저희는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RDB </a:t>
            </a:r>
            <a:r>
              <a:rPr lang="ko-KR" altLang="en-US" dirty="0" err="1"/>
              <a:t>호출시</a:t>
            </a:r>
            <a:r>
              <a:rPr lang="ko-KR" altLang="en-US" dirty="0"/>
              <a:t> </a:t>
            </a:r>
            <a:r>
              <a:rPr lang="en-US" altLang="ko-KR" dirty="0"/>
              <a:t>MVC </a:t>
            </a:r>
            <a:r>
              <a:rPr lang="ko-KR" altLang="en-US" dirty="0"/>
              <a:t>와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간 성능차이가 크지 않다는 것을 확인했습니다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왜 그럴까요 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8090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결과는 솔직히 당황스럽습니다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sleep </a:t>
            </a:r>
            <a:r>
              <a:rPr lang="ko-KR" altLang="en-US" dirty="0"/>
              <a:t>으로 구현한 </a:t>
            </a:r>
            <a:r>
              <a:rPr lang="en-US" altLang="ko-KR" dirty="0"/>
              <a:t>NIO </a:t>
            </a:r>
            <a:r>
              <a:rPr lang="ko-KR" altLang="en-US" dirty="0"/>
              <a:t>지연호출은 이론대로 분명한 성능차이가 보이지만</a:t>
            </a:r>
            <a:r>
              <a:rPr lang="en-US" altLang="ko-KR" dirty="0"/>
              <a:t>, RDB </a:t>
            </a:r>
            <a:r>
              <a:rPr lang="ko-KR" altLang="en-US" dirty="0"/>
              <a:t>호출은 성능 차이가 보이질 않습니다</a:t>
            </a:r>
            <a:r>
              <a:rPr lang="en-US" altLang="ko-KR" dirty="0"/>
              <a:t>. </a:t>
            </a:r>
            <a:r>
              <a:rPr lang="ko-KR" altLang="en-US" dirty="0"/>
              <a:t>아주 약간 높은 </a:t>
            </a:r>
            <a:r>
              <a:rPr lang="ko-KR" altLang="en-US" dirty="0" err="1"/>
              <a:t>정도거든요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다른 테스트도구를 사용해봐도 결과는 마찬가지고요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혹시 </a:t>
            </a:r>
            <a:r>
              <a:rPr lang="ko-KR" altLang="en-US" dirty="0" err="1"/>
              <a:t>단건</a:t>
            </a:r>
            <a:r>
              <a:rPr lang="ko-KR" altLang="en-US" dirty="0"/>
              <a:t> 조회가 너무 빠른 프로세스여서</a:t>
            </a:r>
            <a:r>
              <a:rPr lang="en-US" altLang="ko-KR" dirty="0"/>
              <a:t>, </a:t>
            </a:r>
            <a:r>
              <a:rPr lang="ko-KR" altLang="en-US" dirty="0"/>
              <a:t>성능 차이가 안보였던 건 아닐까요 </a:t>
            </a:r>
            <a:r>
              <a:rPr lang="en-US" altLang="ko-KR" dirty="0"/>
              <a:t>? sleep </a:t>
            </a:r>
            <a:r>
              <a:rPr lang="ko-KR" altLang="en-US" dirty="0"/>
              <a:t>호출에서 확인했던 것처럼</a:t>
            </a:r>
            <a:r>
              <a:rPr lang="en-US" altLang="ko-KR" dirty="0"/>
              <a:t>, </a:t>
            </a:r>
            <a:r>
              <a:rPr lang="ko-KR" altLang="en-US" dirty="0"/>
              <a:t>쿼리가 좀 느려서</a:t>
            </a:r>
            <a:r>
              <a:rPr lang="en-US" altLang="ko-KR" dirty="0"/>
              <a:t>, </a:t>
            </a:r>
            <a:r>
              <a:rPr lang="ko-KR" altLang="en-US" dirty="0"/>
              <a:t>블록 타임이 좀 길다면</a:t>
            </a:r>
            <a:r>
              <a:rPr lang="en-US" altLang="ko-KR" dirty="0"/>
              <a:t>, </a:t>
            </a:r>
            <a:r>
              <a:rPr lang="en-US" altLang="ko-KR" dirty="0" err="1"/>
              <a:t>Webflux</a:t>
            </a:r>
            <a:r>
              <a:rPr lang="ko-KR" altLang="en-US" dirty="0"/>
              <a:t>는 </a:t>
            </a:r>
            <a:r>
              <a:rPr lang="ko-KR" altLang="en-US" dirty="0" err="1"/>
              <a:t>논블럭</a:t>
            </a:r>
            <a:r>
              <a:rPr lang="ko-KR" altLang="en-US" dirty="0"/>
              <a:t> </a:t>
            </a:r>
            <a:r>
              <a:rPr lang="en-US" altLang="ko-KR" dirty="0"/>
              <a:t>IO</a:t>
            </a:r>
            <a:r>
              <a:rPr lang="ko-KR" altLang="en-US" dirty="0"/>
              <a:t>로 처리하니까</a:t>
            </a:r>
            <a:r>
              <a:rPr lang="en-US" altLang="ko-KR" dirty="0"/>
              <a:t>, </a:t>
            </a:r>
            <a:r>
              <a:rPr lang="ko-KR" altLang="en-US" dirty="0"/>
              <a:t>처리량이 더 많아지지 않을까요 </a:t>
            </a:r>
            <a:r>
              <a:rPr lang="en-US" altLang="ko-KR" dirty="0"/>
              <a:t>?</a:t>
            </a:r>
          </a:p>
          <a:p>
            <a:endParaRPr lang="en-US" altLang="ko-KR" dirty="0"/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저희</a:t>
            </a:r>
            <a:r>
              <a:rPr lang="en-US" altLang="ko-KR" dirty="0"/>
              <a:t>… </a:t>
            </a:r>
            <a:r>
              <a:rPr lang="ko-KR" altLang="en-US" dirty="0"/>
              <a:t>쿼리가 </a:t>
            </a:r>
            <a:r>
              <a:rPr lang="ko-KR" altLang="en-US" dirty="0" err="1"/>
              <a:t>느렸던</a:t>
            </a:r>
            <a:r>
              <a:rPr lang="ko-KR" altLang="en-US" dirty="0"/>
              <a:t> 다건조회 테스트</a:t>
            </a:r>
            <a:r>
              <a:rPr lang="en-US" altLang="ko-KR" dirty="0"/>
              <a:t>… </a:t>
            </a:r>
            <a:r>
              <a:rPr lang="ko-KR" altLang="en-US" dirty="0"/>
              <a:t>해봤었고요</a:t>
            </a:r>
            <a:r>
              <a:rPr lang="en-US" altLang="ko-KR" dirty="0"/>
              <a:t>. </a:t>
            </a:r>
            <a:r>
              <a:rPr lang="ko-KR" altLang="en-US" dirty="0"/>
              <a:t>특별히 빠르진 않았습니다</a:t>
            </a:r>
            <a:r>
              <a:rPr lang="en-US" altLang="ko-KR" dirty="0"/>
              <a:t>. </a:t>
            </a:r>
            <a:r>
              <a:rPr lang="ko-KR" altLang="en-US" dirty="0"/>
              <a:t>그건 그냥 전반적으로 느리게 동작했습니다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여러가지 가설을 세워볼 수 있을 것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R2DBC </a:t>
            </a:r>
            <a:r>
              <a:rPr lang="ko-KR" altLang="en-US" dirty="0"/>
              <a:t>드라이버가 아직 </a:t>
            </a:r>
            <a:r>
              <a:rPr lang="en-US" altLang="ko-KR" dirty="0"/>
              <a:t>NIO </a:t>
            </a:r>
            <a:r>
              <a:rPr lang="ko-KR" altLang="en-US" dirty="0"/>
              <a:t>지원이 미흡해서</a:t>
            </a:r>
            <a:r>
              <a:rPr lang="en-US" altLang="ko-KR" dirty="0"/>
              <a:t>, </a:t>
            </a:r>
            <a:r>
              <a:rPr lang="ko-KR" altLang="en-US" dirty="0"/>
              <a:t>실제로는 </a:t>
            </a:r>
            <a:r>
              <a:rPr lang="ko-KR" altLang="en-US" dirty="0" err="1"/>
              <a:t>블러킹</a:t>
            </a:r>
            <a:r>
              <a:rPr lang="ko-KR" altLang="en-US" dirty="0"/>
              <a:t> 호출이 </a:t>
            </a:r>
            <a:r>
              <a:rPr lang="ko-KR" altLang="en-US" dirty="0" err="1"/>
              <a:t>일어난거나</a:t>
            </a:r>
            <a:r>
              <a:rPr lang="ko-KR" altLang="en-US" dirty="0"/>
              <a:t> </a:t>
            </a:r>
            <a:r>
              <a:rPr lang="ko-KR" altLang="en-US" dirty="0" err="1"/>
              <a:t>다름없다거나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혹은 </a:t>
            </a:r>
            <a:r>
              <a:rPr lang="en-US" altLang="ko-KR" dirty="0" err="1"/>
              <a:t>mariadb</a:t>
            </a:r>
            <a:r>
              <a:rPr lang="en-US" altLang="ko-KR" dirty="0"/>
              <a:t> </a:t>
            </a:r>
            <a:r>
              <a:rPr lang="ko-KR" altLang="en-US" dirty="0"/>
              <a:t>가 </a:t>
            </a:r>
            <a:r>
              <a:rPr lang="en-US" altLang="ko-KR" dirty="0"/>
              <a:t>NIO </a:t>
            </a:r>
            <a:r>
              <a:rPr lang="ko-KR" altLang="en-US" dirty="0"/>
              <a:t>를 지원하지 않을 수도 있겠죠</a:t>
            </a:r>
            <a:r>
              <a:rPr lang="en-US" altLang="ko-KR" dirty="0"/>
              <a:t>. </a:t>
            </a:r>
            <a:r>
              <a:rPr lang="ko-KR" altLang="en-US" dirty="0"/>
              <a:t>아무리 </a:t>
            </a:r>
            <a:r>
              <a:rPr lang="ko-KR" altLang="en-US" dirty="0" err="1"/>
              <a:t>논블럭하게</a:t>
            </a:r>
            <a:r>
              <a:rPr lang="ko-KR" altLang="en-US" dirty="0"/>
              <a:t> 호출해도</a:t>
            </a:r>
            <a:r>
              <a:rPr lang="en-US" altLang="ko-KR" dirty="0"/>
              <a:t>, </a:t>
            </a:r>
            <a:r>
              <a:rPr lang="ko-KR" altLang="en-US" dirty="0"/>
              <a:t>피호출 서비스가 </a:t>
            </a:r>
            <a:r>
              <a:rPr lang="ko-KR" altLang="en-US" dirty="0" err="1"/>
              <a:t>블러킹이라면</a:t>
            </a:r>
            <a:r>
              <a:rPr lang="en-US" altLang="ko-KR" dirty="0"/>
              <a:t>, </a:t>
            </a:r>
            <a:r>
              <a:rPr lang="ko-KR" altLang="en-US" dirty="0"/>
              <a:t>그 부하는 고스란히 </a:t>
            </a:r>
            <a:r>
              <a:rPr lang="en-US" altLang="ko-KR" dirty="0" err="1"/>
              <a:t>Webflux</a:t>
            </a:r>
            <a:r>
              <a:rPr lang="ko-KR" altLang="en-US" dirty="0"/>
              <a:t>에 </a:t>
            </a:r>
            <a:r>
              <a:rPr lang="ko-KR" altLang="en-US" dirty="0" err="1"/>
              <a:t>전파되니깐요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그런데</a:t>
            </a:r>
            <a:r>
              <a:rPr lang="en-US" altLang="ko-KR" dirty="0"/>
              <a:t>… </a:t>
            </a:r>
            <a:r>
              <a:rPr lang="ko-KR" altLang="en-US" dirty="0"/>
              <a:t>이렇게 성급하게 결론 내리긴 좀 그렇죠 </a:t>
            </a:r>
            <a:r>
              <a:rPr lang="en-US" altLang="ko-KR" dirty="0"/>
              <a:t>? </a:t>
            </a:r>
            <a:r>
              <a:rPr lang="ko-KR" altLang="en-US" dirty="0"/>
              <a:t>마지막으로 저희</a:t>
            </a:r>
            <a:r>
              <a:rPr lang="en-US" altLang="ko-KR" dirty="0"/>
              <a:t>…</a:t>
            </a:r>
            <a:r>
              <a:rPr lang="ko-KR" altLang="en-US" dirty="0"/>
              <a:t> 서버 환경에서 테스트 한 번만 더 해보겠습니다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로컬에서 서버 환경을 구성하는 가장 손쉬운 방법인</a:t>
            </a:r>
            <a:r>
              <a:rPr lang="en-US" altLang="ko-KR" dirty="0"/>
              <a:t> docker container, </a:t>
            </a:r>
            <a:r>
              <a:rPr lang="ko-KR" altLang="en-US" dirty="0"/>
              <a:t>로 어플리케이션을 우선 </a:t>
            </a:r>
            <a:r>
              <a:rPr lang="en-US" altLang="ko-KR" dirty="0"/>
              <a:t>build </a:t>
            </a:r>
            <a:r>
              <a:rPr lang="ko-KR" altLang="en-US" dirty="0"/>
              <a:t>해 보겠습니다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83790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93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571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52940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8048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250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4399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어플리케이션 성능은</a:t>
            </a:r>
            <a:r>
              <a:rPr lang="en-US" altLang="ko-KR" dirty="0"/>
              <a:t>,</a:t>
            </a:r>
            <a:r>
              <a:rPr lang="ko-KR" altLang="en-US" dirty="0"/>
              <a:t> 초당 처리성능을 나타내는</a:t>
            </a:r>
            <a:r>
              <a:rPr lang="en-US" altLang="ko-KR" dirty="0"/>
              <a:t> TPS, Transaction per seconds </a:t>
            </a:r>
            <a:r>
              <a:rPr lang="ko-KR" altLang="en-US" dirty="0"/>
              <a:t>또는 </a:t>
            </a:r>
            <a:r>
              <a:rPr lang="en-US" altLang="ko-KR" dirty="0"/>
              <a:t>RPS, </a:t>
            </a:r>
            <a:r>
              <a:rPr lang="ko-KR" altLang="en-US" dirty="0"/>
              <a:t>같은 말입니다</a:t>
            </a:r>
            <a:r>
              <a:rPr lang="en-US" altLang="ko-KR" dirty="0"/>
              <a:t>, Request per seconds </a:t>
            </a:r>
            <a:r>
              <a:rPr lang="ko-KR" altLang="en-US" dirty="0"/>
              <a:t>지표와 응답시간으로 확인해 볼 예정입니다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부하테스트 도구는</a:t>
            </a:r>
            <a:r>
              <a:rPr lang="en-US" altLang="ko-KR" dirty="0"/>
              <a:t>,</a:t>
            </a:r>
            <a:r>
              <a:rPr lang="ko-KR" altLang="en-US" dirty="0"/>
              <a:t> 서버에 다량의 요청을 보내고</a:t>
            </a:r>
            <a:r>
              <a:rPr lang="en-US" altLang="ko-KR" dirty="0"/>
              <a:t>,</a:t>
            </a:r>
            <a:r>
              <a:rPr lang="ko-KR" altLang="en-US" dirty="0"/>
              <a:t> 응답결과를 </a:t>
            </a:r>
            <a:r>
              <a:rPr lang="ko-KR" altLang="en-US" dirty="0" err="1"/>
              <a:t>수신받아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TPS</a:t>
            </a:r>
            <a:r>
              <a:rPr lang="ko-KR" altLang="en-US" dirty="0"/>
              <a:t>와 응답시간을 측정해 주는 도구입니다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부하를 정확하게 측정하기 위해서는</a:t>
            </a:r>
            <a:r>
              <a:rPr lang="en-US" altLang="ko-KR" dirty="0"/>
              <a:t>, </a:t>
            </a:r>
            <a:r>
              <a:rPr lang="ko-KR" altLang="en-US" dirty="0"/>
              <a:t>부하 발생기와 측정하고자 하는 서버환경을 분리해야 하는데요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부하 발생기가 </a:t>
            </a:r>
            <a:r>
              <a:rPr lang="en-US" altLang="ko-KR" dirty="0" err="1"/>
              <a:t>cpu</a:t>
            </a:r>
            <a:r>
              <a:rPr lang="ko-KR" altLang="en-US" dirty="0"/>
              <a:t>를 꽤 잡아먹기 때문에</a:t>
            </a:r>
            <a:r>
              <a:rPr lang="en-US" altLang="ko-KR" dirty="0"/>
              <a:t>,</a:t>
            </a:r>
            <a:r>
              <a:rPr lang="ko-KR" altLang="en-US" dirty="0"/>
              <a:t> 서버 처리 성능에 간섭을 일으킬 수 </a:t>
            </a:r>
            <a:r>
              <a:rPr lang="ko-KR" altLang="en-US" dirty="0" err="1"/>
              <a:t>있어서입니다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저희는 경향성 정도만 </a:t>
            </a:r>
            <a:r>
              <a:rPr lang="ko-KR" altLang="en-US" dirty="0" err="1"/>
              <a:t>확인할꺼라</a:t>
            </a:r>
            <a:r>
              <a:rPr lang="en-US" altLang="ko-KR" dirty="0"/>
              <a:t>, </a:t>
            </a:r>
            <a:r>
              <a:rPr lang="ko-KR" altLang="en-US" dirty="0"/>
              <a:t>로컬 </a:t>
            </a:r>
            <a:r>
              <a:rPr lang="en-US" altLang="ko-KR" dirty="0"/>
              <a:t>PC </a:t>
            </a:r>
            <a:r>
              <a:rPr lang="ko-KR" altLang="en-US" dirty="0"/>
              <a:t>에서 부하 테스트 도구와 서버를 같이 띄워 테스트하겠습니다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때문에</a:t>
            </a:r>
            <a:r>
              <a:rPr lang="en-US" altLang="ko-KR" dirty="0"/>
              <a:t>, </a:t>
            </a:r>
            <a:r>
              <a:rPr lang="ko-KR" altLang="en-US" dirty="0"/>
              <a:t>부하 테스터는 좀 가벼운 걸 선택하려 하는데요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저희는 요즘 유행하는 </a:t>
            </a:r>
            <a:r>
              <a:rPr lang="en-US" altLang="ko-KR" dirty="0"/>
              <a:t>Locust </a:t>
            </a:r>
            <a:r>
              <a:rPr lang="ko-KR" altLang="en-US" dirty="0"/>
              <a:t>란 오픈소스를 한 번 사용해 보도록 하겠습니다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4838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429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0134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지금까지 내용 잠깐 정리하겠습니다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저희는 단건조회와 다건조회를 테스트 해보았는데요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왼쪽 </a:t>
            </a:r>
            <a:r>
              <a:rPr lang="ko-KR" altLang="en-US" dirty="0" err="1"/>
              <a:t>단건</a:t>
            </a:r>
            <a:r>
              <a:rPr lang="ko-KR" altLang="en-US" dirty="0"/>
              <a:t> 조회는 빠른 쿼리 기반의 서비스로</a:t>
            </a:r>
            <a:r>
              <a:rPr lang="en-US" altLang="ko-KR" dirty="0"/>
              <a:t>, </a:t>
            </a:r>
            <a:r>
              <a:rPr lang="ko-KR" altLang="en-US" dirty="0" err="1"/>
              <a:t>웹플럭스의</a:t>
            </a:r>
            <a:r>
              <a:rPr lang="ko-KR" altLang="en-US" dirty="0"/>
              <a:t> 성능 향상이 잘 보였고</a:t>
            </a: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오른쪽 다건조회는 느린 쿼리 기반의 서비스로</a:t>
            </a:r>
            <a:r>
              <a:rPr lang="en-US" altLang="ko-KR" dirty="0"/>
              <a:t>, </a:t>
            </a:r>
            <a:r>
              <a:rPr lang="ko-KR" altLang="en-US" dirty="0" err="1"/>
              <a:t>웹플럭스</a:t>
            </a:r>
            <a:r>
              <a:rPr lang="ko-KR" altLang="en-US" dirty="0"/>
              <a:t> 이점이 전혀 보이지 않았습니다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그런데</a:t>
            </a:r>
            <a:r>
              <a:rPr lang="en-US" altLang="ko-KR" dirty="0"/>
              <a:t>, </a:t>
            </a:r>
            <a:r>
              <a:rPr lang="ko-KR" altLang="en-US" dirty="0"/>
              <a:t>현실세계에서는 왼쪽과 오른쪽이 섞여서 요청이 들어올 </a:t>
            </a:r>
            <a:r>
              <a:rPr lang="ko-KR" altLang="en-US" dirty="0" err="1"/>
              <a:t>거에요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이럴 경우 경향성은 어떻게 나타날까요 </a:t>
            </a:r>
            <a:r>
              <a:rPr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697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지금까지 테스트 내용 정리하겠습니다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간단한 시나리오였던 왼쪽 </a:t>
            </a:r>
            <a:r>
              <a:rPr lang="ko-KR" altLang="en-US" dirty="0" err="1"/>
              <a:t>단건</a:t>
            </a:r>
            <a:r>
              <a:rPr lang="ko-KR" altLang="en-US" dirty="0"/>
              <a:t> 조회부터 </a:t>
            </a:r>
            <a:r>
              <a:rPr lang="ko-KR" altLang="en-US" dirty="0" err="1"/>
              <a:t>보실께요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MVC </a:t>
            </a:r>
            <a:r>
              <a:rPr lang="ko-KR" altLang="en-US" dirty="0"/>
              <a:t>에서도 충분히 빠르게 움직이는 쿼리 호출이었고</a:t>
            </a:r>
            <a:r>
              <a:rPr lang="en-US" altLang="ko-KR" dirty="0"/>
              <a:t>, </a:t>
            </a:r>
            <a:r>
              <a:rPr lang="ko-KR" altLang="en-US" dirty="0"/>
              <a:t>서버와 </a:t>
            </a:r>
            <a:r>
              <a:rPr lang="en-US" altLang="ko-KR" dirty="0"/>
              <a:t>DB </a:t>
            </a:r>
            <a:r>
              <a:rPr lang="ko-KR" altLang="en-US" dirty="0"/>
              <a:t>모두 더 빠르게 움직일 수 있는 여력은 있었습니다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여기서는 </a:t>
            </a:r>
            <a:r>
              <a:rPr lang="en-US" altLang="ko-KR" dirty="0"/>
              <a:t>bottleneck </a:t>
            </a:r>
            <a:r>
              <a:rPr lang="ko-KR" altLang="en-US" dirty="0"/>
              <a:t>이 </a:t>
            </a:r>
            <a:r>
              <a:rPr lang="en-US" altLang="ko-KR" dirty="0"/>
              <a:t>IO blocking </a:t>
            </a:r>
            <a:r>
              <a:rPr lang="ko-KR" altLang="en-US" dirty="0"/>
              <a:t>이였기 때문에</a:t>
            </a:r>
            <a:r>
              <a:rPr lang="en-US" altLang="ko-KR" dirty="0"/>
              <a:t>,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도입으로 </a:t>
            </a:r>
            <a:r>
              <a:rPr lang="en-US" altLang="ko-KR" dirty="0"/>
              <a:t>IO blocking</a:t>
            </a:r>
            <a:r>
              <a:rPr lang="ko-KR" altLang="en-US" dirty="0"/>
              <a:t>을 해소시켜주자</a:t>
            </a:r>
            <a:r>
              <a:rPr lang="en-US" altLang="ko-KR" dirty="0"/>
              <a:t>, </a:t>
            </a:r>
            <a:r>
              <a:rPr lang="ko-KR" altLang="en-US" dirty="0"/>
              <a:t>처리성능이 극적으로 향상되었습니다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만약 </a:t>
            </a:r>
            <a:r>
              <a:rPr lang="en-US" altLang="ko-KR" dirty="0"/>
              <a:t>Redis </a:t>
            </a:r>
            <a:r>
              <a:rPr lang="ko-KR" altLang="en-US" dirty="0"/>
              <a:t>처럼</a:t>
            </a:r>
            <a:r>
              <a:rPr lang="en-US" altLang="ko-KR" dirty="0"/>
              <a:t>, DB</a:t>
            </a:r>
            <a:r>
              <a:rPr lang="ko-KR" altLang="en-US" dirty="0"/>
              <a:t> 단건조회보다 더 빠르게 작동하는 </a:t>
            </a:r>
            <a:r>
              <a:rPr lang="ko-KR" altLang="en-US" dirty="0" err="1"/>
              <a:t>레파지토리를</a:t>
            </a:r>
            <a:r>
              <a:rPr lang="ko-KR" altLang="en-US" dirty="0"/>
              <a:t> 호출한다면 어떻게 될까요 </a:t>
            </a:r>
            <a:r>
              <a:rPr lang="en-US" altLang="ko-KR" dirty="0"/>
              <a:t>?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저희가 아직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에서의 </a:t>
            </a:r>
            <a:r>
              <a:rPr lang="en-US" altLang="ko-KR" dirty="0" err="1"/>
              <a:t>redis</a:t>
            </a:r>
            <a:r>
              <a:rPr lang="en-US" altLang="ko-KR" dirty="0"/>
              <a:t> </a:t>
            </a:r>
            <a:r>
              <a:rPr lang="ko-KR" altLang="en-US" dirty="0"/>
              <a:t>처리를 학습하기 않았기 때문에 테스트 과정에서 보여드리진 않았지만</a:t>
            </a:r>
            <a:r>
              <a:rPr lang="en-US" altLang="ko-KR" dirty="0"/>
              <a:t>,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IO blocking </a:t>
            </a:r>
            <a:r>
              <a:rPr lang="ko-KR" altLang="en-US" dirty="0"/>
              <a:t>자치하는 </a:t>
            </a:r>
            <a:r>
              <a:rPr lang="en-US" altLang="ko-KR" dirty="0"/>
              <a:t>bottleneck </a:t>
            </a:r>
            <a:r>
              <a:rPr lang="ko-KR" altLang="en-US" dirty="0"/>
              <a:t>비중이 </a:t>
            </a:r>
            <a:r>
              <a:rPr lang="en-US" altLang="ko-KR" dirty="0"/>
              <a:t>DB </a:t>
            </a:r>
            <a:r>
              <a:rPr lang="ko-KR" altLang="en-US" dirty="0"/>
              <a:t>호출보다 높기 때문에</a:t>
            </a:r>
            <a:r>
              <a:rPr lang="en-US" altLang="ko-KR" dirty="0"/>
              <a:t>, </a:t>
            </a:r>
            <a:r>
              <a:rPr lang="ko-KR" altLang="en-US" dirty="0"/>
              <a:t>이런 싱글 인스턴스</a:t>
            </a:r>
            <a:r>
              <a:rPr lang="en-US" altLang="ko-KR" dirty="0"/>
              <a:t>… </a:t>
            </a:r>
            <a:r>
              <a:rPr lang="ko-KR" altLang="en-US" dirty="0"/>
              <a:t>단일서버에서 </a:t>
            </a:r>
            <a:r>
              <a:rPr lang="en-US" altLang="ko-KR" dirty="0"/>
              <a:t>4</a:t>
            </a:r>
            <a:r>
              <a:rPr lang="ko-KR" altLang="en-US" dirty="0"/>
              <a:t>만이 훌쩍 넘는 </a:t>
            </a:r>
            <a:r>
              <a:rPr lang="en-US" altLang="ko-KR" dirty="0"/>
              <a:t>RPS </a:t>
            </a:r>
            <a:r>
              <a:rPr lang="ko-KR" altLang="en-US" dirty="0"/>
              <a:t>가 찍힙니다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가 무조건 </a:t>
            </a:r>
            <a:r>
              <a:rPr lang="en-US" altLang="ko-KR" dirty="0"/>
              <a:t>MVC </a:t>
            </a:r>
            <a:r>
              <a:rPr lang="ko-KR" altLang="en-US" dirty="0"/>
              <a:t>보다 빠르게 동작하는 것은 아닙니다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느린 쿼리 요청이었던 다건조회에서는</a:t>
            </a:r>
            <a:r>
              <a:rPr lang="en-US" altLang="ko-KR" dirty="0"/>
              <a:t>bottleneck </a:t>
            </a:r>
            <a:r>
              <a:rPr lang="ko-KR" altLang="en-US" dirty="0"/>
              <a:t>이 </a:t>
            </a:r>
            <a:r>
              <a:rPr lang="en-US" altLang="ko-KR" dirty="0"/>
              <a:t>DB </a:t>
            </a:r>
            <a:r>
              <a:rPr lang="ko-KR" altLang="en-US" dirty="0"/>
              <a:t>의 처리 지연이었습니다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webflux</a:t>
            </a:r>
            <a:r>
              <a:rPr lang="ko-KR" altLang="en-US" dirty="0"/>
              <a:t>를 쓴다고 해서 </a:t>
            </a:r>
            <a:r>
              <a:rPr lang="en-US" altLang="ko-KR" dirty="0"/>
              <a:t>DB</a:t>
            </a:r>
            <a:r>
              <a:rPr lang="ko-KR" altLang="en-US" dirty="0"/>
              <a:t> 처리 지연이 해결되는 것은 아니기 때문에</a:t>
            </a:r>
            <a:r>
              <a:rPr lang="en-US" altLang="ko-KR" dirty="0"/>
              <a:t>, </a:t>
            </a:r>
            <a:r>
              <a:rPr lang="ko-KR" altLang="en-US" dirty="0"/>
              <a:t>결국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를 도입한다고 해서 처리속도는 빨라지지 않습니다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이런 함정은 곳곳에 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프로그램이 </a:t>
            </a:r>
            <a:r>
              <a:rPr lang="en-US" altLang="ko-KR" dirty="0"/>
              <a:t>blocking </a:t>
            </a:r>
            <a:r>
              <a:rPr lang="ko-KR" altLang="en-US" dirty="0"/>
              <a:t>으로 구현되어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가 느리게 동작할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Reactor </a:t>
            </a:r>
            <a:r>
              <a:rPr lang="ko-KR" altLang="en-US" dirty="0"/>
              <a:t>는 특히나 구현 난이도가 높아서</a:t>
            </a:r>
            <a:r>
              <a:rPr lang="en-US" altLang="ko-KR" dirty="0"/>
              <a:t>, </a:t>
            </a:r>
            <a:r>
              <a:rPr lang="ko-KR" altLang="en-US" dirty="0"/>
              <a:t>의도치 않는 </a:t>
            </a:r>
            <a:r>
              <a:rPr lang="en-US" altLang="ko-KR" dirty="0"/>
              <a:t>blocking </a:t>
            </a:r>
            <a:r>
              <a:rPr lang="ko-KR" altLang="en-US" dirty="0"/>
              <a:t>코드가 잘못 들어갈 가능성이 높습니다</a:t>
            </a:r>
            <a:r>
              <a:rPr lang="en-US" altLang="ko-KR" dirty="0"/>
              <a:t>. </a:t>
            </a:r>
            <a:r>
              <a:rPr lang="ko-KR" altLang="en-US" dirty="0"/>
              <a:t>때문에 </a:t>
            </a:r>
            <a:r>
              <a:rPr lang="en-US" altLang="ko-KR" dirty="0" err="1"/>
              <a:t>Blockhound</a:t>
            </a:r>
            <a:r>
              <a:rPr lang="en-US" altLang="ko-KR" dirty="0"/>
              <a:t> </a:t>
            </a:r>
            <a:r>
              <a:rPr lang="ko-KR" altLang="en-US" dirty="0"/>
              <a:t>같은 </a:t>
            </a:r>
            <a:r>
              <a:rPr lang="en-US" altLang="ko-KR" dirty="0"/>
              <a:t>blocking </a:t>
            </a:r>
            <a:r>
              <a:rPr lang="ko-KR" altLang="en-US" dirty="0"/>
              <a:t>검출 라이브러리까지 도입해야 합니다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그리고 </a:t>
            </a:r>
            <a:r>
              <a:rPr lang="en-US" altLang="ko-KR" dirty="0" err="1"/>
              <a:t>Netty</a:t>
            </a:r>
            <a:r>
              <a:rPr lang="ko-KR" altLang="en-US" dirty="0"/>
              <a:t>가 느리게 동작해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속도가 </a:t>
            </a:r>
            <a:r>
              <a:rPr lang="ko-KR" altLang="en-US" dirty="0" err="1"/>
              <a:t>안나오기도</a:t>
            </a:r>
            <a:r>
              <a:rPr lang="ko-KR" altLang="en-US" dirty="0"/>
              <a:t> </a:t>
            </a:r>
            <a:r>
              <a:rPr lang="ko-KR" altLang="en-US" dirty="0" err="1"/>
              <a:t>했었죠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어디선가의 사소한 </a:t>
            </a:r>
            <a:r>
              <a:rPr lang="en-US" altLang="ko-KR" dirty="0"/>
              <a:t>blocking </a:t>
            </a:r>
            <a:r>
              <a:rPr lang="ko-KR" altLang="en-US" dirty="0"/>
              <a:t>이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를 </a:t>
            </a:r>
            <a:r>
              <a:rPr lang="en-US" altLang="ko-KR" dirty="0" err="1"/>
              <a:t>mvc</a:t>
            </a:r>
            <a:r>
              <a:rPr lang="en-US" altLang="ko-KR" dirty="0"/>
              <a:t> </a:t>
            </a:r>
            <a:r>
              <a:rPr lang="ko-KR" altLang="en-US" dirty="0"/>
              <a:t>처럼 느리게 동작하게 만듭니다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현장에서 </a:t>
            </a:r>
            <a:r>
              <a:rPr lang="en-US" altLang="ko-KR" dirty="0" err="1"/>
              <a:t>Webflux</a:t>
            </a:r>
            <a:r>
              <a:rPr lang="ko-KR" altLang="en-US" dirty="0"/>
              <a:t>를 적용했을 때 제일 당황스러운 부분은</a:t>
            </a: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분명 뛰어난 성능을 보여준다고 했는데</a:t>
            </a:r>
            <a:r>
              <a:rPr lang="en-US" altLang="ko-KR" dirty="0"/>
              <a:t>, </a:t>
            </a:r>
            <a:r>
              <a:rPr lang="ko-KR" altLang="en-US" dirty="0"/>
              <a:t>적용하고서 뚜렷한 성능차가 보이지 않을 때입니다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느리고 빠른 처리들이 섞여서 한꺼번에 처리되다 보면</a:t>
            </a:r>
            <a:r>
              <a:rPr lang="en-US" altLang="ko-KR" dirty="0"/>
              <a:t>, </a:t>
            </a:r>
            <a:r>
              <a:rPr lang="ko-KR" altLang="en-US" dirty="0"/>
              <a:t>이렇게 </a:t>
            </a:r>
            <a:r>
              <a:rPr lang="en-US" altLang="ko-KR" dirty="0"/>
              <a:t>MVC</a:t>
            </a:r>
            <a:r>
              <a:rPr lang="ko-KR" altLang="en-US" dirty="0"/>
              <a:t>와 성능이 비슷해 보이거든요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그럼에도 불구하고</a:t>
            </a:r>
            <a:r>
              <a:rPr lang="en-US" altLang="ko-KR" dirty="0"/>
              <a:t>,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가 실무적으로 갖는 중요한 가치는</a:t>
            </a: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MVC</a:t>
            </a:r>
            <a:r>
              <a:rPr lang="ko-KR" altLang="en-US" dirty="0"/>
              <a:t>와는 다르게</a:t>
            </a:r>
            <a:r>
              <a:rPr lang="en-US" altLang="ko-KR" dirty="0"/>
              <a:t>, </a:t>
            </a:r>
            <a:r>
              <a:rPr lang="ko-KR" altLang="en-US" dirty="0"/>
              <a:t>특정 요청으로 처리량이 한계상황에 도달했음에도 불구하고</a:t>
            </a:r>
            <a:r>
              <a:rPr lang="en-US" altLang="ko-KR" dirty="0"/>
              <a:t>, </a:t>
            </a:r>
            <a:r>
              <a:rPr lang="ko-KR" altLang="en-US" dirty="0"/>
              <a:t>마치 별개의 시스템이 동작하는 것처럼 다른 요청이 </a:t>
            </a:r>
            <a:r>
              <a:rPr lang="ko-KR" altLang="en-US" dirty="0" err="1"/>
              <a:t>원할하게</a:t>
            </a:r>
            <a:r>
              <a:rPr lang="ko-KR" altLang="en-US" dirty="0"/>
              <a:t> 처리될 수 있다는 점입니다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MVC</a:t>
            </a:r>
            <a:r>
              <a:rPr lang="ko-KR" altLang="en-US" dirty="0"/>
              <a:t>는 </a:t>
            </a:r>
            <a:r>
              <a:rPr lang="ko-KR" altLang="en-US" dirty="0" err="1"/>
              <a:t>다건요청으로</a:t>
            </a:r>
            <a:r>
              <a:rPr lang="ko-KR" altLang="en-US" dirty="0"/>
              <a:t> 발생한 부하가 시스템 전반에 영향을 미쳐</a:t>
            </a:r>
            <a:r>
              <a:rPr lang="en-US" altLang="ko-KR" dirty="0"/>
              <a:t>, </a:t>
            </a:r>
            <a:r>
              <a:rPr lang="ko-KR" altLang="en-US" dirty="0"/>
              <a:t>거의 호출되지 않는 </a:t>
            </a:r>
            <a:r>
              <a:rPr lang="ko-KR" altLang="en-US" dirty="0" err="1"/>
              <a:t>단건요청도</a:t>
            </a:r>
            <a:r>
              <a:rPr lang="ko-KR" altLang="en-US" dirty="0"/>
              <a:t> 응답이 느려지는 반면</a:t>
            </a: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Webflux</a:t>
            </a:r>
            <a:r>
              <a:rPr lang="ko-KR" altLang="en-US" dirty="0"/>
              <a:t>는 </a:t>
            </a:r>
            <a:r>
              <a:rPr lang="ko-KR" altLang="en-US" dirty="0" err="1"/>
              <a:t>다건</a:t>
            </a:r>
            <a:r>
              <a:rPr lang="ko-KR" altLang="en-US" dirty="0"/>
              <a:t> 요청으로 처리량이 </a:t>
            </a:r>
            <a:r>
              <a:rPr lang="en-US" altLang="ko-KR" dirty="0"/>
              <a:t>saturation </a:t>
            </a:r>
            <a:r>
              <a:rPr lang="ko-KR" altLang="en-US" dirty="0"/>
              <a:t>되었음에도 불구하고</a:t>
            </a:r>
            <a:r>
              <a:rPr lang="en-US" altLang="ko-KR" dirty="0"/>
              <a:t>, </a:t>
            </a:r>
            <a:r>
              <a:rPr lang="ko-KR" altLang="en-US" dirty="0" err="1"/>
              <a:t>단건요청</a:t>
            </a:r>
            <a:r>
              <a:rPr lang="ko-KR" altLang="en-US" dirty="0"/>
              <a:t> 원활하게 처리가 됩니다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다시 한 번 </a:t>
            </a:r>
            <a:r>
              <a:rPr lang="ko-KR" altLang="en-US" dirty="0" err="1"/>
              <a:t>강조드리자면</a:t>
            </a:r>
            <a:r>
              <a:rPr lang="en-US" altLang="ko-KR" dirty="0"/>
              <a:t>,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Webflux</a:t>
            </a:r>
            <a:r>
              <a:rPr lang="ko-KR" altLang="en-US" dirty="0"/>
              <a:t>는 무조건 </a:t>
            </a:r>
            <a:r>
              <a:rPr lang="en-US" altLang="ko-KR" dirty="0"/>
              <a:t>MVC </a:t>
            </a:r>
            <a:r>
              <a:rPr lang="ko-KR" altLang="en-US" dirty="0"/>
              <a:t>보다 빠르게 움직이지 않습니다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 err="1"/>
              <a:t>Webflux</a:t>
            </a:r>
            <a:r>
              <a:rPr lang="ko-KR" altLang="en-US" dirty="0"/>
              <a:t>는 적은 리소스로 많은 트래픽을 감당하는 개념입니다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/>
              <a:t>이상으로 </a:t>
            </a:r>
            <a:r>
              <a:rPr lang="ko-KR" altLang="en-US" dirty="0"/>
              <a:t>이번 챕터 마무리 하겠습니다</a:t>
            </a:r>
            <a:r>
              <a:rPr lang="en-US" altLang="ko-KR" dirty="0"/>
              <a:t>. </a:t>
            </a:r>
            <a:r>
              <a:rPr lang="ko-KR" altLang="en-US" dirty="0" err="1"/>
              <a:t>들어주셔서</a:t>
            </a:r>
            <a:r>
              <a:rPr lang="ko-KR" altLang="en-US" dirty="0"/>
              <a:t> 감사합니다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3906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로커스트는</a:t>
            </a:r>
            <a:r>
              <a:rPr lang="ko-KR" altLang="en-US" dirty="0"/>
              <a:t> 설치가 간편하고</a:t>
            </a:r>
            <a:r>
              <a:rPr lang="en-US" altLang="ko-KR" dirty="0"/>
              <a:t>, </a:t>
            </a:r>
            <a:r>
              <a:rPr lang="ko-KR" altLang="en-US" dirty="0"/>
              <a:t>테스팅 스크립트 작성이 쉽고</a:t>
            </a:r>
            <a:r>
              <a:rPr lang="en-US" altLang="ko-KR" dirty="0"/>
              <a:t>, </a:t>
            </a:r>
            <a:r>
              <a:rPr lang="ko-KR" altLang="en-US" dirty="0"/>
              <a:t>통계결과를 예쁘게 확인할 수 있는 </a:t>
            </a:r>
            <a:r>
              <a:rPr lang="en-US" altLang="ko-KR" dirty="0"/>
              <a:t>web UI</a:t>
            </a:r>
            <a:r>
              <a:rPr lang="ko-KR" altLang="en-US" dirty="0"/>
              <a:t>를 제공합니다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게다가 </a:t>
            </a:r>
            <a:r>
              <a:rPr lang="en-US" altLang="ko-KR" dirty="0"/>
              <a:t>worker cluster </a:t>
            </a:r>
            <a:r>
              <a:rPr lang="ko-KR" altLang="en-US" dirty="0"/>
              <a:t>를 통한 대규모 분산 부하테스트 환경도 손쉽게 구성할 수 있습니다</a:t>
            </a:r>
            <a:r>
              <a:rPr lang="en-US" altLang="ko-KR" dirty="0"/>
              <a:t>.</a:t>
            </a:r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이런 장점 때문에 요즘 많이들 사용하시는데요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645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로커스트는</a:t>
            </a:r>
            <a:r>
              <a:rPr lang="ko-KR" altLang="en-US" dirty="0"/>
              <a:t> </a:t>
            </a:r>
            <a:r>
              <a:rPr lang="en-US" altLang="ko-KR" dirty="0"/>
              <a:t>python </a:t>
            </a:r>
            <a:r>
              <a:rPr lang="ko-KR" altLang="en-US" dirty="0"/>
              <a:t>기반의 부하 테스터입니다</a:t>
            </a:r>
            <a:r>
              <a:rPr lang="en-US" altLang="ko-KR" dirty="0"/>
              <a:t>..</a:t>
            </a:r>
          </a:p>
          <a:p>
            <a:endParaRPr lang="en-US" altLang="ko-KR" dirty="0"/>
          </a:p>
          <a:p>
            <a:r>
              <a:rPr lang="ko-KR" altLang="en-US" dirty="0"/>
              <a:t>편의성이 좋은 건 알겠는데</a:t>
            </a:r>
            <a:r>
              <a:rPr lang="en-US" altLang="ko-KR" dirty="0"/>
              <a:t>, python… </a:t>
            </a:r>
            <a:r>
              <a:rPr lang="ko-KR" altLang="en-US" dirty="0"/>
              <a:t>기반이라는 말에 잠깐 멈칫 하게 되는데요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부하테스터는</a:t>
            </a:r>
            <a:r>
              <a:rPr lang="ko-KR" altLang="en-US" dirty="0"/>
              <a:t> 다량의 부하를 발생시켜야 하기 때문에 속도도 빨라야 하고 병렬처리도 가능해야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그런데 </a:t>
            </a:r>
            <a:r>
              <a:rPr lang="en-US" altLang="ko-KR" dirty="0"/>
              <a:t>Python</a:t>
            </a:r>
            <a:r>
              <a:rPr lang="ko-KR" altLang="en-US" dirty="0"/>
              <a:t>은</a:t>
            </a:r>
            <a:r>
              <a:rPr lang="en-US" altLang="ko-KR" dirty="0"/>
              <a:t>… </a:t>
            </a:r>
            <a:r>
              <a:rPr lang="ko-KR" altLang="en-US" dirty="0"/>
              <a:t>이런 처리를 하기에는 느릴 뿐더러</a:t>
            </a:r>
            <a:r>
              <a:rPr lang="en-US" altLang="ko-KR" dirty="0"/>
              <a:t>, </a:t>
            </a:r>
            <a:r>
              <a:rPr lang="ko-KR" altLang="en-US" dirty="0"/>
              <a:t>병렬 처리도 어렵거든요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Python</a:t>
            </a:r>
            <a:r>
              <a:rPr lang="ko-KR" altLang="en-US" dirty="0"/>
              <a:t>은 메모리를 효율적으로 관리하기 위해</a:t>
            </a:r>
            <a:r>
              <a:rPr lang="en-US" altLang="ko-KR" dirty="0"/>
              <a:t>, GIL, Global Interpreter Lock </a:t>
            </a:r>
            <a:r>
              <a:rPr lang="ko-KR" altLang="en-US" dirty="0"/>
              <a:t>이란 메커니즘으로 동작합니다</a:t>
            </a:r>
            <a:r>
              <a:rPr lang="en-US" altLang="ko-KR" dirty="0"/>
              <a:t>. </a:t>
            </a: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싱글 쓰레드 동작만을 강제하는데요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조금만 더 자세히 말씀드리면</a:t>
            </a:r>
            <a:r>
              <a:rPr lang="en-US" altLang="ko-KR" dirty="0"/>
              <a:t>,</a:t>
            </a:r>
          </a:p>
          <a:p>
            <a:endParaRPr lang="en-US" altLang="ko-KR" dirty="0"/>
          </a:p>
          <a:p>
            <a:r>
              <a:rPr lang="en-US" altLang="ko-KR" dirty="0"/>
              <a:t>Python</a:t>
            </a:r>
            <a:r>
              <a:rPr lang="ko-KR" altLang="en-US" dirty="0"/>
              <a:t>은 변수를 참조할 때마다 </a:t>
            </a:r>
            <a:r>
              <a:rPr lang="en-US" altLang="ko-KR" dirty="0"/>
              <a:t>+1, </a:t>
            </a:r>
            <a:r>
              <a:rPr lang="ko-KR" altLang="en-US" dirty="0"/>
              <a:t>참조가 끝날 때마다 </a:t>
            </a:r>
            <a:r>
              <a:rPr lang="en-US" altLang="ko-KR" dirty="0"/>
              <a:t>-1 </a:t>
            </a:r>
            <a:r>
              <a:rPr lang="ko-KR" altLang="en-US" dirty="0"/>
              <a:t>을 </a:t>
            </a:r>
            <a:r>
              <a:rPr lang="ko-KR" altLang="en-US" dirty="0" err="1"/>
              <a:t>카운팅하다가</a:t>
            </a:r>
            <a:r>
              <a:rPr lang="en-US" altLang="ko-KR" dirty="0"/>
              <a:t>, 0</a:t>
            </a:r>
            <a:r>
              <a:rPr lang="ko-KR" altLang="en-US" dirty="0"/>
              <a:t>이 되면 변수를 메모리에서 정리하는 방식으로 </a:t>
            </a:r>
            <a:r>
              <a:rPr lang="en-US" altLang="ko-KR" dirty="0"/>
              <a:t>Garbage collection </a:t>
            </a:r>
            <a:r>
              <a:rPr lang="ko-KR" altLang="en-US" dirty="0"/>
              <a:t>을 수행합니다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참조 갱신을 위해 </a:t>
            </a:r>
            <a:r>
              <a:rPr lang="en-US" altLang="ko-KR" dirty="0"/>
              <a:t>CPU </a:t>
            </a:r>
            <a:r>
              <a:rPr lang="ko-KR" altLang="en-US" dirty="0"/>
              <a:t>사이클을 사용하는 단점이 있긴 하지만</a:t>
            </a:r>
            <a:r>
              <a:rPr lang="en-US" altLang="ko-KR" dirty="0"/>
              <a:t>, </a:t>
            </a:r>
            <a:r>
              <a:rPr lang="ko-KR" altLang="en-US" dirty="0"/>
              <a:t>메모리가 불필요해지는 즉시 정리가 되는 장점이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그런데</a:t>
            </a:r>
            <a:r>
              <a:rPr lang="en-US" altLang="ko-KR" dirty="0"/>
              <a:t>, thread </a:t>
            </a:r>
            <a:r>
              <a:rPr lang="ko-KR" altLang="en-US" dirty="0"/>
              <a:t>가 여러 개면</a:t>
            </a:r>
            <a:r>
              <a:rPr lang="en-US" altLang="ko-KR" dirty="0"/>
              <a:t>, </a:t>
            </a:r>
            <a:r>
              <a:rPr lang="ko-KR" altLang="en-US" dirty="0"/>
              <a:t>이런 참조 갱신에 </a:t>
            </a:r>
            <a:r>
              <a:rPr lang="en-US" altLang="ko-KR" dirty="0"/>
              <a:t>lock </a:t>
            </a:r>
            <a:r>
              <a:rPr lang="ko-KR" altLang="en-US" dirty="0"/>
              <a:t>이 걸려야만 합니다</a:t>
            </a:r>
            <a:r>
              <a:rPr lang="en-US" altLang="ko-KR" dirty="0"/>
              <a:t>. &lt;&lt; </a:t>
            </a:r>
            <a:r>
              <a:rPr lang="ko-KR" altLang="en-US" dirty="0"/>
              <a:t>그려가며 설명 </a:t>
            </a:r>
            <a:r>
              <a:rPr lang="en-US" altLang="ko-KR" dirty="0"/>
              <a:t>&gt;&gt;</a:t>
            </a:r>
          </a:p>
          <a:p>
            <a:r>
              <a:rPr lang="ko-KR" altLang="en-US" dirty="0"/>
              <a:t>만약 </a:t>
            </a:r>
            <a:r>
              <a:rPr lang="en-US" altLang="ko-KR" dirty="0"/>
              <a:t>lock</a:t>
            </a:r>
            <a:r>
              <a:rPr lang="ko-KR" altLang="en-US" dirty="0"/>
              <a:t>을 안건다면</a:t>
            </a:r>
            <a:r>
              <a:rPr lang="en-US" altLang="ko-KR" dirty="0"/>
              <a:t>, </a:t>
            </a:r>
            <a:r>
              <a:rPr lang="ko-KR" altLang="en-US" dirty="0" err="1"/>
              <a:t>카운팅이</a:t>
            </a:r>
            <a:r>
              <a:rPr lang="ko-KR" altLang="en-US" dirty="0"/>
              <a:t> 동시에 일어나는 경우</a:t>
            </a:r>
            <a:r>
              <a:rPr lang="en-US" altLang="ko-KR" dirty="0"/>
              <a:t>, </a:t>
            </a:r>
            <a:r>
              <a:rPr lang="ko-KR" altLang="en-US" dirty="0"/>
              <a:t>그래서 메모리가 더 이상 사용되지 않는 상황임에도 불구하고</a:t>
            </a:r>
            <a:r>
              <a:rPr lang="en-US" altLang="ko-KR" dirty="0"/>
              <a:t>, </a:t>
            </a:r>
            <a:r>
              <a:rPr lang="ko-KR" altLang="en-US" dirty="0"/>
              <a:t>참조가 </a:t>
            </a:r>
            <a:r>
              <a:rPr lang="en-US" altLang="ko-KR" dirty="0"/>
              <a:t>0 </a:t>
            </a:r>
            <a:r>
              <a:rPr lang="ko-KR" altLang="en-US" dirty="0"/>
              <a:t>이 </a:t>
            </a:r>
            <a:r>
              <a:rPr lang="ko-KR" altLang="en-US" dirty="0" err="1"/>
              <a:t>아니라서</a:t>
            </a:r>
            <a:r>
              <a:rPr lang="ko-KR" altLang="en-US" dirty="0"/>
              <a:t> 메모리가 정리되지 않거나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혹은 사용중임에도 불구하고 참조가 </a:t>
            </a:r>
            <a:r>
              <a:rPr lang="en-US" altLang="ko-KR" dirty="0"/>
              <a:t>0</a:t>
            </a:r>
            <a:r>
              <a:rPr lang="ko-KR" altLang="en-US" dirty="0"/>
              <a:t>이라서 메모리가 정리되는 등의 불상사가 발생할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이렇게 참조 갱신에 </a:t>
            </a:r>
            <a:r>
              <a:rPr lang="en-US" altLang="ko-KR" dirty="0"/>
              <a:t>lock </a:t>
            </a:r>
            <a:r>
              <a:rPr lang="ko-KR" altLang="en-US" dirty="0"/>
              <a:t>을 걸어버리면</a:t>
            </a:r>
            <a:r>
              <a:rPr lang="en-US" altLang="ko-KR" dirty="0"/>
              <a:t>, </a:t>
            </a:r>
            <a:r>
              <a:rPr lang="ko-KR" altLang="en-US" dirty="0"/>
              <a:t>안 그래도 느린 </a:t>
            </a:r>
            <a:r>
              <a:rPr lang="en-US" altLang="ko-KR" dirty="0"/>
              <a:t>python </a:t>
            </a:r>
            <a:r>
              <a:rPr lang="ko-KR" altLang="en-US" dirty="0"/>
              <a:t>이 더 느려지게 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그래서 </a:t>
            </a:r>
            <a:r>
              <a:rPr lang="en-US" altLang="ko-KR" dirty="0"/>
              <a:t>python </a:t>
            </a:r>
            <a:r>
              <a:rPr lang="ko-KR" altLang="en-US" dirty="0"/>
              <a:t>은 효과적인 메모리 관리를 위해 의도적으로 병렬성을 버렸습니다</a:t>
            </a:r>
            <a:r>
              <a:rPr lang="en-US" altLang="ko-KR" dirty="0"/>
              <a:t>. </a:t>
            </a:r>
            <a:r>
              <a:rPr lang="ko-KR" altLang="en-US" dirty="0"/>
              <a:t>즉 </a:t>
            </a:r>
            <a:r>
              <a:rPr lang="en-US" altLang="ko-KR" dirty="0"/>
              <a:t>python </a:t>
            </a:r>
            <a:r>
              <a:rPr lang="ko-KR" altLang="en-US" dirty="0"/>
              <a:t>은 동시 처리가 되지 않습니다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 err="1"/>
              <a:t>로커스트는</a:t>
            </a:r>
            <a:r>
              <a:rPr lang="ko-KR" altLang="en-US" dirty="0"/>
              <a:t> </a:t>
            </a:r>
            <a:r>
              <a:rPr lang="ko-KR" altLang="en-US" dirty="0" err="1"/>
              <a:t>게벤트</a:t>
            </a:r>
            <a:r>
              <a:rPr lang="en-US" altLang="ko-KR" dirty="0"/>
              <a:t>(</a:t>
            </a:r>
            <a:r>
              <a:rPr lang="en-US" altLang="ko-KR" dirty="0" err="1"/>
              <a:t>gevent</a:t>
            </a:r>
            <a:r>
              <a:rPr lang="en-US" altLang="ko-KR" dirty="0"/>
              <a:t>) </a:t>
            </a:r>
            <a:r>
              <a:rPr lang="ko-KR" altLang="en-US" dirty="0"/>
              <a:t>라는 </a:t>
            </a:r>
            <a:r>
              <a:rPr lang="en-US" altLang="ko-KR" dirty="0"/>
              <a:t>coroutine </a:t>
            </a:r>
            <a:r>
              <a:rPr lang="ko-KR" altLang="en-US" dirty="0"/>
              <a:t>라이브러리를 이용해 이런 단점을 극복하고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 err="1"/>
              <a:t>로커스트는</a:t>
            </a:r>
            <a:r>
              <a:rPr lang="ko-KR" altLang="en-US" dirty="0"/>
              <a:t> 비동기 </a:t>
            </a:r>
            <a:r>
              <a:rPr lang="en-US" altLang="ko-KR" dirty="0"/>
              <a:t>NIO </a:t>
            </a:r>
            <a:r>
              <a:rPr lang="ko-KR" altLang="en-US" dirty="0"/>
              <a:t>방식으로 작동하는 </a:t>
            </a:r>
            <a:r>
              <a:rPr lang="ko-KR" altLang="en-US" dirty="0" err="1"/>
              <a:t>부하테스터입니다</a:t>
            </a:r>
            <a:r>
              <a:rPr lang="en-US" altLang="ko-KR" dirty="0"/>
              <a:t>. </a:t>
            </a:r>
            <a:r>
              <a:rPr lang="ko-KR" altLang="en-US" dirty="0"/>
              <a:t>그래서</a:t>
            </a:r>
            <a:r>
              <a:rPr lang="en-US" altLang="ko-KR" dirty="0"/>
              <a:t>, Python </a:t>
            </a:r>
            <a:r>
              <a:rPr lang="ko-KR" altLang="en-US" dirty="0"/>
              <a:t>임에도 불구하고 빠르게 작동 가능합니다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그럼 지금부터 </a:t>
            </a:r>
            <a:r>
              <a:rPr lang="ko-KR" altLang="en-US" dirty="0" err="1"/>
              <a:t>로커스터</a:t>
            </a:r>
            <a:r>
              <a:rPr lang="ko-KR" altLang="en-US" dirty="0"/>
              <a:t> </a:t>
            </a:r>
            <a:r>
              <a:rPr lang="ko-KR" altLang="en-US" dirty="0" err="1"/>
              <a:t>부하테스터를</a:t>
            </a:r>
            <a:r>
              <a:rPr lang="ko-KR" altLang="en-US" dirty="0"/>
              <a:t> </a:t>
            </a:r>
            <a:r>
              <a:rPr lang="ko-KR" altLang="en-US" dirty="0" err="1"/>
              <a:t>셋업해</a:t>
            </a:r>
            <a:r>
              <a:rPr lang="ko-KR" altLang="en-US" dirty="0"/>
              <a:t> 보도록 하겠습니다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740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지금부터 </a:t>
            </a:r>
            <a:r>
              <a:rPr lang="en-US" altLang="ko-KR" dirty="0"/>
              <a:t>MVC </a:t>
            </a:r>
            <a:r>
              <a:rPr lang="ko-KR" altLang="en-US" dirty="0"/>
              <a:t>와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어플리케이션 간 성능을 비교해 보겠습니다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816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015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732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352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243B46-72FF-4656-838A-691B9EB329E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499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108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875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454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845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4109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4366" y="1356118"/>
            <a:ext cx="6858000" cy="629841"/>
          </a:xfrm>
        </p:spPr>
        <p:txBody>
          <a:bodyPr anchor="ctr" anchorCtr="0"/>
          <a:lstStyle>
            <a:lvl1pPr algn="r">
              <a:defRPr sz="2800">
                <a:solidFill>
                  <a:schemeClr val="bg1"/>
                </a:solidFill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4365" y="2001434"/>
            <a:ext cx="6858000" cy="377428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>
              <a:defRPr lang="en-US" sz="1300" dirty="0">
                <a:solidFill>
                  <a:schemeClr val="bg1"/>
                </a:solidFill>
                <a:latin typeface="Spoqa Han Sans Neo Bold" panose="020B0800000000000000" pitchFamily="50" charset="-127"/>
                <a:ea typeface="Spoqa Han Sans Neo Bold" panose="020B0800000000000000" pitchFamily="50" charset="-127"/>
                <a:cs typeface="+mj-cs"/>
              </a:defRPr>
            </a:lvl1pPr>
          </a:lstStyle>
          <a:p>
            <a:pPr lvl="0" algn="r">
              <a:spcBef>
                <a:spcPct val="0"/>
              </a:spcBef>
              <a:buNone/>
            </a:pPr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1089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81030"/>
            <a:ext cx="7886700" cy="433387"/>
          </a:xfrm>
        </p:spPr>
        <p:txBody>
          <a:bodyPr lIns="0" anchor="t" anchorCtr="0"/>
          <a:lstStyle>
            <a:lvl1pPr>
              <a:defRPr sz="1100">
                <a:latin typeface="Spoqa Han Sans Neo Bold" panose="020B0800000000000000" pitchFamily="50" charset="-127"/>
                <a:ea typeface="Spoqa Han Sans Neo Bold" panose="020B0800000000000000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71575"/>
            <a:ext cx="7886700" cy="3971924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 lang="ko-KR" altLang="en-US" dirty="0" smtClean="0">
                <a:latin typeface="Spoqa Han Sans Neo Medium" pitchFamily="2" charset="-127"/>
                <a:ea typeface="Spoqa Han Sans Neo Medium" pitchFamily="2" charset="-127"/>
              </a:defRPr>
            </a:lvl1pPr>
            <a:lvl2pPr>
              <a:lnSpc>
                <a:spcPct val="150000"/>
              </a:lnSpc>
              <a:defRPr lang="ko-KR" altLang="en-US" dirty="0" smtClean="0">
                <a:latin typeface="Spoqa Han Sans Neo Medium" pitchFamily="2" charset="-127"/>
                <a:ea typeface="Spoqa Han Sans Neo Medium" pitchFamily="2" charset="-127"/>
              </a:defRPr>
            </a:lvl2pPr>
            <a:lvl3pPr>
              <a:lnSpc>
                <a:spcPct val="150000"/>
              </a:lnSpc>
              <a:defRPr lang="ko-KR" altLang="en-US" dirty="0" smtClean="0">
                <a:latin typeface="Spoqa Han Sans Neo Medium" pitchFamily="2" charset="-127"/>
                <a:ea typeface="Spoqa Han Sans Neo Medium" pitchFamily="2" charset="-127"/>
              </a:defRPr>
            </a:lvl3pPr>
            <a:lvl4pPr>
              <a:lnSpc>
                <a:spcPct val="150000"/>
              </a:lnSpc>
              <a:defRPr lang="ko-KR" altLang="en-US" dirty="0" smtClean="0">
                <a:latin typeface="Spoqa Han Sans Neo Medium" pitchFamily="2" charset="-127"/>
                <a:ea typeface="Spoqa Han Sans Neo Medium" pitchFamily="2" charset="-127"/>
              </a:defRPr>
            </a:lvl4pPr>
            <a:lvl5pPr>
              <a:lnSpc>
                <a:spcPct val="150000"/>
              </a:lnSpc>
              <a:defRPr lang="en-US" dirty="0">
                <a:latin typeface="Spoqa Han Sans Neo Medium" pitchFamily="2" charset="-127"/>
                <a:ea typeface="Spoqa Han Sans Neo Medium" pitchFamily="2" charset="-127"/>
              </a:defRPr>
            </a:lvl5pPr>
          </a:lstStyle>
          <a:p>
            <a:pPr marL="0" lvl="0" indent="0">
              <a:spcAft>
                <a:spcPts val="800"/>
              </a:spcAft>
              <a:buNone/>
            </a:pPr>
            <a:r>
              <a:rPr lang="ko-KR" altLang="en-US" dirty="0"/>
              <a:t>마스터 텍스트 스타일을 편집하려면 클릭</a:t>
            </a:r>
          </a:p>
          <a:p>
            <a:pPr marL="357188" lvl="1">
              <a:spcAft>
                <a:spcPts val="800"/>
              </a:spcAft>
            </a:pPr>
            <a:r>
              <a:rPr lang="ko-KR" altLang="en-US" dirty="0"/>
              <a:t>두 번째 수준</a:t>
            </a:r>
          </a:p>
          <a:p>
            <a:pPr marL="536575" lvl="2">
              <a:spcAft>
                <a:spcPts val="800"/>
              </a:spcAft>
            </a:pPr>
            <a:r>
              <a:rPr lang="ko-KR" altLang="en-US" dirty="0"/>
              <a:t>세 번째 수준</a:t>
            </a:r>
          </a:p>
          <a:p>
            <a:pPr marL="714375" lvl="3">
              <a:spcAft>
                <a:spcPts val="800"/>
              </a:spcAft>
            </a:pPr>
            <a:r>
              <a:rPr lang="ko-KR" altLang="en-US" dirty="0"/>
              <a:t>네 번째 수준</a:t>
            </a:r>
          </a:p>
          <a:p>
            <a:pPr marL="900113" lvl="4">
              <a:spcAft>
                <a:spcPts val="800"/>
              </a:spcAft>
            </a:pPr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6489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581033"/>
            <a:ext cx="7886700" cy="533396"/>
          </a:xfrm>
          <a:prstGeom prst="rect">
            <a:avLst/>
          </a:prstGeom>
        </p:spPr>
        <p:txBody>
          <a:bodyPr vert="horz" lIns="0" tIns="45720" rIns="91440" bIns="45720" rtlCol="0" anchor="t" anchorCtr="0">
            <a:normAutofit/>
          </a:bodyPr>
          <a:lstStyle/>
          <a:p>
            <a:pPr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00150"/>
            <a:ext cx="7886700" cy="3943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spcAft>
                <a:spcPts val="800"/>
              </a:spcAft>
              <a:buNone/>
            </a:pPr>
            <a:r>
              <a:rPr lang="ko-KR" altLang="en-US" dirty="0"/>
              <a:t>마스터 텍스트 스타일을 편집하려면 클릭</a:t>
            </a:r>
          </a:p>
          <a:p>
            <a:pPr marL="357188" lvl="1">
              <a:spcAft>
                <a:spcPts val="800"/>
              </a:spcAft>
            </a:pPr>
            <a:r>
              <a:rPr lang="ko-KR" altLang="en-US" dirty="0"/>
              <a:t>두 번째 수준</a:t>
            </a:r>
          </a:p>
          <a:p>
            <a:pPr marL="536575" lvl="2">
              <a:spcAft>
                <a:spcPts val="800"/>
              </a:spcAft>
            </a:pPr>
            <a:r>
              <a:rPr lang="ko-KR" altLang="en-US" dirty="0"/>
              <a:t>세 번째 수준</a:t>
            </a:r>
          </a:p>
          <a:p>
            <a:pPr marL="714375" lvl="3">
              <a:spcAft>
                <a:spcPts val="800"/>
              </a:spcAft>
            </a:pPr>
            <a:r>
              <a:rPr lang="ko-KR" altLang="en-US" dirty="0"/>
              <a:t>네 번째 수준</a:t>
            </a:r>
          </a:p>
          <a:p>
            <a:pPr marL="900113" lvl="4">
              <a:spcAft>
                <a:spcPts val="800"/>
              </a:spcAft>
            </a:pPr>
            <a:r>
              <a:rPr lang="ko-KR" altLang="en-US" dirty="0"/>
              <a:t>다섯 번째 수준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98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9" r:id="rId2"/>
    <p:sldLayoutId id="2147483670" r:id="rId3"/>
    <p:sldLayoutId id="2147483671" r:id="rId4"/>
    <p:sldLayoutId id="2147483672" r:id="rId5"/>
    <p:sldLayoutId id="2147483668" r:id="rId6"/>
    <p:sldLayoutId id="2147483667" r:id="rId7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lang="en-US" altLang="en-US" sz="1100" kern="1200" dirty="0">
          <a:solidFill>
            <a:schemeClr val="tx1"/>
          </a:solidFill>
          <a:latin typeface="Spoqa Han Sans Neo Bold" panose="020B0800000000000000" pitchFamily="50" charset="-127"/>
          <a:ea typeface="Spoqa Han Sans Neo Bold" panose="020B0800000000000000" pitchFamily="50" charset="-127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Arial" panose="020B0604020202020204" pitchFamily="34" charset="0"/>
        <a:buChar char="•"/>
        <a:defRPr lang="ko-KR" altLang="en-US" sz="2100" kern="1200" dirty="0" smtClean="0">
          <a:solidFill>
            <a:schemeClr val="tx1"/>
          </a:solidFill>
          <a:latin typeface="Spoqa Han Sans Neo Medium" pitchFamily="2" charset="-127"/>
          <a:ea typeface="Spoqa Han Sans Neo Medium" pitchFamily="2" charset="-127"/>
          <a:cs typeface="+mn-cs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lang="ko-KR" altLang="en-US" sz="1800" kern="1200" dirty="0" smtClean="0">
          <a:solidFill>
            <a:schemeClr val="tx1"/>
          </a:solidFill>
          <a:latin typeface="Spoqa Han Sans Neo Medium" pitchFamily="2" charset="-127"/>
          <a:ea typeface="Spoqa Han Sans Neo Medium" pitchFamily="2" charset="-127"/>
          <a:cs typeface="+mn-cs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lang="ko-KR" altLang="en-US" sz="1500" kern="1200" dirty="0" smtClean="0">
          <a:solidFill>
            <a:schemeClr val="tx1"/>
          </a:solidFill>
          <a:latin typeface="Spoqa Han Sans Neo Medium" pitchFamily="2" charset="-127"/>
          <a:ea typeface="Spoqa Han Sans Neo Medium" pitchFamily="2" charset="-127"/>
          <a:cs typeface="+mn-cs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lang="ko-KR" altLang="en-US" sz="1350" kern="1200" dirty="0" smtClean="0">
          <a:solidFill>
            <a:schemeClr val="tx1"/>
          </a:solidFill>
          <a:latin typeface="Spoqa Han Sans Neo Medium" pitchFamily="2" charset="-127"/>
          <a:ea typeface="Spoqa Han Sans Neo Medium" pitchFamily="2" charset="-127"/>
          <a:cs typeface="+mn-cs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lang="en-US" altLang="en-US" sz="1350" kern="1200" dirty="0">
          <a:solidFill>
            <a:schemeClr val="tx1"/>
          </a:solidFill>
          <a:latin typeface="Spoqa Han Sans Neo Medium" pitchFamily="2" charset="-127"/>
          <a:ea typeface="Spoqa Han Sans Neo Medium" pitchFamily="2" charset="-127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ocust.io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6B29B-A1AE-E0C6-8543-753E63140B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비동기 서비스 부하 테스트</a:t>
            </a: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7219E4B9-47F6-C7CA-B046-1256225C35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ko" b="1" dirty="0">
                <a:solidFill>
                  <a:srgbClr val="ED234B"/>
                </a:solidFill>
              </a:rPr>
              <a:t>1</a:t>
            </a:r>
            <a:r>
              <a:rPr lang="ko" altLang="ko-KR" b="1" dirty="0">
                <a:solidFill>
                  <a:srgbClr val="ED234B"/>
                </a:solidFill>
              </a:rPr>
              <a:t> </a:t>
            </a:r>
            <a:r>
              <a:rPr lang="en-US" altLang="ko-KR" dirty="0"/>
              <a:t>Locust </a:t>
            </a:r>
            <a:r>
              <a:rPr lang="ko-KR" altLang="en-US" dirty="0"/>
              <a:t>셋업</a:t>
            </a:r>
          </a:p>
        </p:txBody>
      </p:sp>
    </p:spTree>
    <p:extLst>
      <p:ext uri="{BB962C8B-B14F-4D97-AF65-F5344CB8AC3E}">
        <p14:creationId xmlns:p14="http://schemas.microsoft.com/office/powerpoint/2010/main" val="226211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지연조회</a:t>
            </a:r>
            <a:endParaRPr lang="en-US" altLang="ko-KR" dirty="0"/>
          </a:p>
          <a:p>
            <a:pPr lvl="2"/>
            <a:r>
              <a:rPr lang="en-US" altLang="ko-KR" dirty="0"/>
              <a:t>/stress/delay</a:t>
            </a:r>
            <a:endParaRPr lang="en-US" altLang="ko-KR" dirty="0">
              <a:solidFill>
                <a:srgbClr val="FF0000"/>
              </a:solidFill>
            </a:endParaRP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1000</a:t>
            </a:r>
          </a:p>
          <a:p>
            <a:pPr lvl="2"/>
            <a:r>
              <a:rPr lang="en-US" altLang="ko-KR" dirty="0"/>
              <a:t>spawn rate : 40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8033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CE491D3-F27E-0FB4-F91C-7904A0F69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42" y="1118447"/>
            <a:ext cx="6455579" cy="40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80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6B29B-A1AE-E0C6-8543-753E63140B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비동기 서비스 부하 테스트</a:t>
            </a: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7219E4B9-47F6-C7CA-B046-1256225C35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ko" b="1" dirty="0">
                <a:solidFill>
                  <a:srgbClr val="ED234B"/>
                </a:solidFill>
              </a:rPr>
              <a:t>3</a:t>
            </a:r>
            <a:r>
              <a:rPr lang="ko" altLang="ko-KR" b="1" dirty="0">
                <a:solidFill>
                  <a:srgbClr val="ED234B"/>
                </a:solidFill>
              </a:rPr>
              <a:t> </a:t>
            </a:r>
            <a:r>
              <a:rPr lang="en-US" altLang="ko-KR" dirty="0"/>
              <a:t>Spring MVC /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성능 비교 </a:t>
            </a:r>
            <a:r>
              <a:rPr lang="en-US" altLang="ko-KR" dirty="0"/>
              <a:t>#2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7216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가설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b="1" dirty="0">
                <a:solidFill>
                  <a:srgbClr val="0070C0"/>
                </a:solidFill>
              </a:rPr>
              <a:t>RDB </a:t>
            </a:r>
            <a:r>
              <a:rPr lang="ko-KR" altLang="en-US" dirty="0" err="1"/>
              <a:t>호출시</a:t>
            </a:r>
            <a:r>
              <a:rPr lang="ko-KR" altLang="en-US" dirty="0"/>
              <a:t> </a:t>
            </a:r>
            <a:r>
              <a:rPr lang="en-US" altLang="ko-KR" dirty="0" err="1"/>
              <a:t>Webflux</a:t>
            </a:r>
            <a:r>
              <a:rPr lang="ko-KR" altLang="en-US" dirty="0"/>
              <a:t>와 </a:t>
            </a:r>
            <a:r>
              <a:rPr lang="en-US" altLang="ko-KR" dirty="0"/>
              <a:t>MVC</a:t>
            </a:r>
            <a:r>
              <a:rPr lang="ko-KR" altLang="en-US" dirty="0"/>
              <a:t>간 성능은 비슷하다</a:t>
            </a:r>
            <a:r>
              <a:rPr lang="en-US" altLang="ko-KR" dirty="0"/>
              <a:t> ??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42247FF8-9A0A-EE79-F30D-7EF0EB0D84F8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5" name="Google Shape;210;p30">
            <a:extLst>
              <a:ext uri="{FF2B5EF4-FFF2-40B4-BE49-F238E27FC236}">
                <a16:creationId xmlns:a16="http://schemas.microsoft.com/office/drawing/2014/main" id="{9EFAAD18-CFA3-3E5B-A790-032DA331B421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C19E9E-E981-41BF-929F-F309498CB6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070"/>
          <a:stretch/>
        </p:blipFill>
        <p:spPr>
          <a:xfrm>
            <a:off x="819673" y="3441764"/>
            <a:ext cx="3752327" cy="156587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914D90E-4E94-F8E9-BF3E-4B03E82000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554"/>
          <a:stretch/>
        </p:blipFill>
        <p:spPr>
          <a:xfrm>
            <a:off x="819673" y="1754792"/>
            <a:ext cx="3752327" cy="15311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B81AD03-9D7D-410B-6F8D-82352716D290}"/>
              </a:ext>
            </a:extLst>
          </p:cNvPr>
          <p:cNvSpPr txBox="1"/>
          <p:nvPr/>
        </p:nvSpPr>
        <p:spPr>
          <a:xfrm>
            <a:off x="4544364" y="3390057"/>
            <a:ext cx="1165704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Spoqa Han Sans Neo Medium" pitchFamily="2" charset="-127"/>
                <a:ea typeface="Spoqa Han Sans Neo Medium" pitchFamily="2" charset="-127"/>
              </a:rPr>
              <a:t>RDB </a:t>
            </a:r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호출</a:t>
            </a:r>
            <a:endParaRPr lang="en-US" altLang="ko-KR" sz="1400" dirty="0">
              <a:latin typeface="Spoqa Han Sans Neo Medium" pitchFamily="2" charset="-127"/>
              <a:ea typeface="Spoqa Han Sans Neo Medium" pitchFamily="2" charset="-127"/>
            </a:endParaRP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poqa Han Sans Neo Medium" pitchFamily="2" charset="-127"/>
                <a:ea typeface="Spoqa Han Sans Neo Medium" pitchFamily="2" charset="-127"/>
              </a:rPr>
              <a:t>Article </a:t>
            </a:r>
            <a:r>
              <a: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poqa Han Sans Neo Medium" pitchFamily="2" charset="-127"/>
                <a:ea typeface="Spoqa Han Sans Neo Medium" pitchFamily="2" charset="-127"/>
              </a:rPr>
              <a:t>단건조회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92200A-D8AC-9F72-D7CA-67EAD9FD6E60}"/>
              </a:ext>
            </a:extLst>
          </p:cNvPr>
          <p:cNvSpPr txBox="1"/>
          <p:nvPr/>
        </p:nvSpPr>
        <p:spPr>
          <a:xfrm>
            <a:off x="4572000" y="1753387"/>
            <a:ext cx="84510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지연호출</a:t>
            </a:r>
            <a:endParaRPr lang="en-US" altLang="ko-KR" sz="1400" dirty="0">
              <a:latin typeface="Spoqa Han Sans Neo Medium" pitchFamily="2" charset="-127"/>
              <a:ea typeface="Spoqa Han Sans Neo Medium" pitchFamily="2" charset="-127"/>
            </a:endParaRPr>
          </a:p>
          <a:p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Spoqa Han Sans Neo Medium" pitchFamily="2" charset="-127"/>
                <a:ea typeface="Spoqa Han Sans Neo Medium" pitchFamily="2" charset="-127"/>
              </a:rPr>
              <a:t>sleep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Spoqa Han Sans Neo Medium" pitchFamily="2" charset="-127"/>
              <a:ea typeface="Spoqa Han Sans Neo Medium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19920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단건조회</a:t>
            </a:r>
            <a:endParaRPr lang="en-US" altLang="ko-KR" dirty="0"/>
          </a:p>
          <a:p>
            <a:pPr lvl="2"/>
            <a:r>
              <a:rPr lang="en-US" altLang="ko-KR" dirty="0"/>
              <a:t>/article/</a:t>
            </a:r>
            <a:r>
              <a:rPr lang="en-US" altLang="ko-KR" dirty="0">
                <a:solidFill>
                  <a:srgbClr val="FF0000"/>
                </a:solidFill>
              </a:rPr>
              <a:t>{</a:t>
            </a:r>
            <a:r>
              <a:rPr lang="en-US" altLang="ko-KR" dirty="0" err="1">
                <a:solidFill>
                  <a:srgbClr val="FF0000"/>
                </a:solidFill>
              </a:rPr>
              <a:t>articleId</a:t>
            </a:r>
            <a:r>
              <a:rPr lang="en-US" altLang="ko-KR" dirty="0">
                <a:solidFill>
                  <a:srgbClr val="FF0000"/>
                </a:solidFill>
              </a:rPr>
              <a:t>}</a:t>
            </a: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200 users</a:t>
            </a:r>
          </a:p>
          <a:p>
            <a:pPr lvl="2"/>
            <a:r>
              <a:rPr lang="en-US" altLang="ko-KR" dirty="0"/>
              <a:t>spawn rate : 5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42247FF8-9A0A-EE79-F30D-7EF0EB0D84F8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5" name="Google Shape;210;p30">
            <a:extLst>
              <a:ext uri="{FF2B5EF4-FFF2-40B4-BE49-F238E27FC236}">
                <a16:creationId xmlns:a16="http://schemas.microsoft.com/office/drawing/2014/main" id="{9EFAAD18-CFA3-3E5B-A790-032DA331B421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65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2823C29C-6190-2DB5-78A4-BDCDB2F4E700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5" name="Google Shape;210;p30">
            <a:extLst>
              <a:ext uri="{FF2B5EF4-FFF2-40B4-BE49-F238E27FC236}">
                <a16:creationId xmlns:a16="http://schemas.microsoft.com/office/drawing/2014/main" id="{720388FA-5563-44DC-F804-C09DFC0CBBDC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335C1BC-992A-F8F1-5CB4-39D31E49E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751" y="1144458"/>
            <a:ext cx="6455579" cy="40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3948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다건조회</a:t>
            </a:r>
            <a:endParaRPr lang="en-US" altLang="ko-KR" dirty="0"/>
          </a:p>
          <a:p>
            <a:pPr lvl="2"/>
            <a:r>
              <a:rPr lang="en-US" altLang="ko-KR" dirty="0"/>
              <a:t>/article/</a:t>
            </a:r>
            <a:r>
              <a:rPr lang="en-US" altLang="ko-KR" dirty="0" err="1"/>
              <a:t>all</a:t>
            </a:r>
            <a:r>
              <a:rPr lang="en-US" altLang="ko-KR" dirty="0" err="1">
                <a:solidFill>
                  <a:srgbClr val="FF0000"/>
                </a:solidFill>
              </a:rPr>
              <a:t>?title</a:t>
            </a:r>
            <a:r>
              <a:rPr lang="en-US" altLang="ko-KR" dirty="0">
                <a:solidFill>
                  <a:srgbClr val="FF0000"/>
                </a:solidFill>
              </a:rPr>
              <a:t>=matched</a:t>
            </a: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200</a:t>
            </a:r>
          </a:p>
          <a:p>
            <a:pPr lvl="2"/>
            <a:r>
              <a:rPr lang="en-US" altLang="ko-KR" dirty="0"/>
              <a:t>spawn rate : 5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ED01BF44-3805-56ED-1327-FCD6B7826BAC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5" name="Google Shape;210;p30">
            <a:extLst>
              <a:ext uri="{FF2B5EF4-FFF2-40B4-BE49-F238E27FC236}">
                <a16:creationId xmlns:a16="http://schemas.microsoft.com/office/drawing/2014/main" id="{6CE37D5E-C49E-B258-BF6B-CC99D5E3AD7D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0215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BEF5D44F-F1EA-B3CE-0382-6BC86EBD3E7F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4" name="Google Shape;210;p30">
            <a:extLst>
              <a:ext uri="{FF2B5EF4-FFF2-40B4-BE49-F238E27FC236}">
                <a16:creationId xmlns:a16="http://schemas.microsoft.com/office/drawing/2014/main" id="{18610A16-FCD9-83A9-B905-1237011C613E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764A9A0-714D-812D-84B0-E07D6BEC9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42" y="1118447"/>
            <a:ext cx="6455579" cy="40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59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지연조회</a:t>
            </a:r>
            <a:endParaRPr lang="en-US" altLang="ko-KR" dirty="0"/>
          </a:p>
          <a:p>
            <a:pPr lvl="2"/>
            <a:r>
              <a:rPr lang="en-US" altLang="ko-KR" dirty="0"/>
              <a:t>/stress/delay</a:t>
            </a:r>
            <a:endParaRPr lang="en-US" altLang="ko-KR" dirty="0">
              <a:solidFill>
                <a:srgbClr val="FF0000"/>
              </a:solidFill>
            </a:endParaRP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1000</a:t>
            </a:r>
          </a:p>
          <a:p>
            <a:pPr lvl="2"/>
            <a:r>
              <a:rPr lang="en-US" altLang="ko-KR" dirty="0"/>
              <a:t>spawn rate : 40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E0056CE0-9909-7ED5-0CB5-398033CCA427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5" name="Google Shape;210;p30">
            <a:extLst>
              <a:ext uri="{FF2B5EF4-FFF2-40B4-BE49-F238E27FC236}">
                <a16:creationId xmlns:a16="http://schemas.microsoft.com/office/drawing/2014/main" id="{619E44AE-90C6-0927-B728-5298838754AC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7565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A9BFC2A3-46A2-1458-DDCD-B7C8B35B77F7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4" name="Google Shape;210;p30">
            <a:extLst>
              <a:ext uri="{FF2B5EF4-FFF2-40B4-BE49-F238E27FC236}">
                <a16:creationId xmlns:a16="http://schemas.microsoft.com/office/drawing/2014/main" id="{764C4AAD-D4E0-AEB4-A09A-21707FB3571C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489F7B5-7F8F-02D3-74F6-317A01A2F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42" y="1118447"/>
            <a:ext cx="6455579" cy="40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43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부하테스트 도구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부하테스트 도구</a:t>
            </a:r>
            <a:endParaRPr lang="en-US" altLang="ko-KR" dirty="0"/>
          </a:p>
          <a:p>
            <a:pPr lvl="1"/>
            <a:r>
              <a:rPr lang="en-US" altLang="ko-KR" dirty="0"/>
              <a:t>Apache </a:t>
            </a:r>
            <a:r>
              <a:rPr lang="en-US" altLang="ko-KR" dirty="0" err="1"/>
              <a:t>Jmeter</a:t>
            </a:r>
            <a:endParaRPr lang="en-US" altLang="ko-KR" dirty="0"/>
          </a:p>
          <a:p>
            <a:pPr lvl="1"/>
            <a:r>
              <a:rPr lang="en-US" altLang="ko-KR" dirty="0"/>
              <a:t>SoapUI</a:t>
            </a:r>
          </a:p>
          <a:p>
            <a:pPr lvl="1"/>
            <a:r>
              <a:rPr lang="en-US" altLang="ko-KR" dirty="0"/>
              <a:t>Grinder (</a:t>
            </a:r>
            <a:r>
              <a:rPr lang="en-US" altLang="ko-KR" dirty="0" err="1"/>
              <a:t>NGrinder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Roadrunner (</a:t>
            </a:r>
            <a:r>
              <a:rPr lang="ko-KR" altLang="en-US" dirty="0"/>
              <a:t>상용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Grafana K6</a:t>
            </a:r>
          </a:p>
          <a:p>
            <a:pPr lvl="1"/>
            <a:r>
              <a:rPr lang="en-US" altLang="ko-KR" dirty="0"/>
              <a:t>Locust</a:t>
            </a:r>
            <a:endParaRPr lang="ko-KR" altLang="en-US" dirty="0"/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Locust </a:t>
            </a:r>
            <a:r>
              <a:rPr lang="ko-KR" altLang="en-US" sz="800" dirty="0">
                <a:solidFill>
                  <a:schemeClr val="bg1"/>
                </a:solidFill>
              </a:rPr>
              <a:t>셋업</a:t>
            </a:r>
            <a:endParaRPr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6954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테스트 </a:t>
            </a:r>
            <a:r>
              <a:rPr lang="en-US" altLang="ko-KR" dirty="0"/>
              <a:t>(</a:t>
            </a:r>
            <a:r>
              <a:rPr lang="ko-KR" altLang="en-US" dirty="0"/>
              <a:t>단건조회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1BB2BF-E8CE-E9A9-E7A1-2583F41CB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597" y="1176732"/>
            <a:ext cx="8103714" cy="396676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647E0A-A57E-0374-7E22-BC8221067795}"/>
              </a:ext>
            </a:extLst>
          </p:cNvPr>
          <p:cNvSpPr/>
          <p:nvPr/>
        </p:nvSpPr>
        <p:spPr>
          <a:xfrm>
            <a:off x="1062401" y="1524000"/>
            <a:ext cx="2009045" cy="325901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E02BD93-3D0C-6D9D-6A97-A5F1CDF638F8}"/>
              </a:ext>
            </a:extLst>
          </p:cNvPr>
          <p:cNvSpPr/>
          <p:nvPr/>
        </p:nvSpPr>
        <p:spPr>
          <a:xfrm>
            <a:off x="3961546" y="1524001"/>
            <a:ext cx="1924903" cy="325901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74944B-01E8-92FF-9D33-BA6FC1B33FB8}"/>
              </a:ext>
            </a:extLst>
          </p:cNvPr>
          <p:cNvSpPr/>
          <p:nvPr/>
        </p:nvSpPr>
        <p:spPr>
          <a:xfrm>
            <a:off x="6248400" y="1524000"/>
            <a:ext cx="2266950" cy="3259014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F833CA-4E20-B301-4C57-EE15410A837A}"/>
              </a:ext>
            </a:extLst>
          </p:cNvPr>
          <p:cNvSpPr txBox="1"/>
          <p:nvPr/>
        </p:nvSpPr>
        <p:spPr>
          <a:xfrm>
            <a:off x="1351587" y="4431665"/>
            <a:ext cx="4764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mvc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05D032-E6F8-615D-C564-931558AA6427}"/>
              </a:ext>
            </a:extLst>
          </p:cNvPr>
          <p:cNvSpPr txBox="1"/>
          <p:nvPr/>
        </p:nvSpPr>
        <p:spPr>
          <a:xfrm>
            <a:off x="4004342" y="4431665"/>
            <a:ext cx="13821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webflux</a:t>
            </a:r>
            <a:r>
              <a:rPr lang="en-US" altLang="ko-KR" sz="1100" dirty="0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 - reactor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E45F16-6966-0D18-E61A-4D51FF59086D}"/>
              </a:ext>
            </a:extLst>
          </p:cNvPr>
          <p:cNvSpPr txBox="1"/>
          <p:nvPr/>
        </p:nvSpPr>
        <p:spPr>
          <a:xfrm>
            <a:off x="6248400" y="4431665"/>
            <a:ext cx="1544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webflux</a:t>
            </a:r>
            <a:r>
              <a:rPr lang="en-US" altLang="ko-KR" sz="1100" dirty="0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 - coroutine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1210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Jmeter</a:t>
            </a:r>
            <a:r>
              <a:rPr lang="en-US" altLang="ko-KR" dirty="0"/>
              <a:t> </a:t>
            </a:r>
            <a:r>
              <a:rPr lang="ko-KR" altLang="en-US" dirty="0"/>
              <a:t>테스트 </a:t>
            </a:r>
            <a:r>
              <a:rPr lang="en-US" altLang="ko-KR" dirty="0"/>
              <a:t>(</a:t>
            </a:r>
            <a:r>
              <a:rPr lang="ko-KR" altLang="en-US" dirty="0"/>
              <a:t>응답속도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9680E7-EB41-BFA6-1D5B-479F81A5A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434" y="1198653"/>
            <a:ext cx="8241322" cy="39448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0C647E0A-A57E-0374-7E22-BC8221067795}"/>
              </a:ext>
            </a:extLst>
          </p:cNvPr>
          <p:cNvSpPr/>
          <p:nvPr/>
        </p:nvSpPr>
        <p:spPr>
          <a:xfrm>
            <a:off x="1062401" y="1524001"/>
            <a:ext cx="2009045" cy="3270738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E02BD93-3D0C-6D9D-6A97-A5F1CDF638F8}"/>
              </a:ext>
            </a:extLst>
          </p:cNvPr>
          <p:cNvSpPr/>
          <p:nvPr/>
        </p:nvSpPr>
        <p:spPr>
          <a:xfrm>
            <a:off x="3961546" y="1522289"/>
            <a:ext cx="2009045" cy="3270738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E74944B-01E8-92FF-9D33-BA6FC1B33FB8}"/>
              </a:ext>
            </a:extLst>
          </p:cNvPr>
          <p:cNvSpPr/>
          <p:nvPr/>
        </p:nvSpPr>
        <p:spPr>
          <a:xfrm>
            <a:off x="6330462" y="1520577"/>
            <a:ext cx="2239104" cy="327073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EF833CA-4E20-B301-4C57-EE15410A837A}"/>
              </a:ext>
            </a:extLst>
          </p:cNvPr>
          <p:cNvSpPr txBox="1"/>
          <p:nvPr/>
        </p:nvSpPr>
        <p:spPr>
          <a:xfrm>
            <a:off x="1351587" y="4431665"/>
            <a:ext cx="4764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mvc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905D032-E6F8-615D-C564-931558AA6427}"/>
              </a:ext>
            </a:extLst>
          </p:cNvPr>
          <p:cNvSpPr txBox="1"/>
          <p:nvPr/>
        </p:nvSpPr>
        <p:spPr>
          <a:xfrm>
            <a:off x="4004342" y="4431665"/>
            <a:ext cx="138211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webflux</a:t>
            </a:r>
            <a:r>
              <a:rPr lang="en-US" altLang="ko-KR" sz="1100" dirty="0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 - reactor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E45F16-6966-0D18-E61A-4D51FF59086D}"/>
              </a:ext>
            </a:extLst>
          </p:cNvPr>
          <p:cNvSpPr txBox="1"/>
          <p:nvPr/>
        </p:nvSpPr>
        <p:spPr>
          <a:xfrm>
            <a:off x="6611813" y="4431665"/>
            <a:ext cx="1544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100" dirty="0" err="1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webflux</a:t>
            </a:r>
            <a:r>
              <a:rPr lang="en-US" altLang="ko-KR" sz="1100" dirty="0">
                <a:latin typeface="Spoqa Han Sans Neo Bold" panose="020B0800000000000000" pitchFamily="50" charset="-127"/>
                <a:ea typeface="Spoqa Han Sans Neo Bold" panose="020B0800000000000000" pitchFamily="50" charset="-127"/>
              </a:rPr>
              <a:t> - coroutine</a:t>
            </a:r>
            <a:endParaRPr lang="ko-KR" altLang="en-US" sz="1100" dirty="0">
              <a:latin typeface="Spoqa Han Sans Neo Bold" panose="020B0800000000000000" pitchFamily="50" charset="-127"/>
              <a:ea typeface="Spoqa Han Sans Neo Bold" panose="020B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3104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실제 상황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64987E12-28EB-0D4F-6EE7-CAC7C086DF3A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4" name="Google Shape;210;p30">
            <a:extLst>
              <a:ext uri="{FF2B5EF4-FFF2-40B4-BE49-F238E27FC236}">
                <a16:creationId xmlns:a16="http://schemas.microsoft.com/office/drawing/2014/main" id="{F69476E5-4683-1B70-668A-450C10F0B2CF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1B1DC9-52DC-E3B0-9C2E-657F36F64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469" b="33494"/>
          <a:stretch/>
        </p:blipFill>
        <p:spPr>
          <a:xfrm>
            <a:off x="628651" y="1725665"/>
            <a:ext cx="3871700" cy="33878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17D341-043B-F87D-F346-6F69E93C9E60}"/>
              </a:ext>
            </a:extLst>
          </p:cNvPr>
          <p:cNvSpPr txBox="1"/>
          <p:nvPr/>
        </p:nvSpPr>
        <p:spPr>
          <a:xfrm>
            <a:off x="628650" y="132011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단건조회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Spoqa Han Sans Neo Medium" pitchFamily="2" charset="-127"/>
              <a:ea typeface="Spoqa Han Sans Neo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1AB1F8-82DF-F0F7-8F73-9E38FC1E27B9}"/>
              </a:ext>
            </a:extLst>
          </p:cNvPr>
          <p:cNvSpPr txBox="1"/>
          <p:nvPr/>
        </p:nvSpPr>
        <p:spPr>
          <a:xfrm>
            <a:off x="4662343" y="132011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다건조회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Spoqa Han Sans Neo Medium" pitchFamily="2" charset="-127"/>
              <a:ea typeface="Spoqa Han Sans Neo Medium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2E84F92-AD9C-6823-1206-E2DC1230FC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2463" b="32907"/>
          <a:stretch/>
        </p:blipFill>
        <p:spPr>
          <a:xfrm>
            <a:off x="4724334" y="1725665"/>
            <a:ext cx="3871698" cy="338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491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요약</a:t>
            </a:r>
          </a:p>
        </p:txBody>
      </p:sp>
      <p:sp>
        <p:nvSpPr>
          <p:cNvPr id="3" name="Google Shape;209;p30">
            <a:extLst>
              <a:ext uri="{FF2B5EF4-FFF2-40B4-BE49-F238E27FC236}">
                <a16:creationId xmlns:a16="http://schemas.microsoft.com/office/drawing/2014/main" id="{64987E12-28EB-0D4F-6EE7-CAC7C086DF3A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4" name="Google Shape;210;p30">
            <a:extLst>
              <a:ext uri="{FF2B5EF4-FFF2-40B4-BE49-F238E27FC236}">
                <a16:creationId xmlns:a16="http://schemas.microsoft.com/office/drawing/2014/main" id="{F69476E5-4683-1B70-668A-450C10F0B2CF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#2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1B1DC9-52DC-E3B0-9C2E-657F36F640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3469" b="33494"/>
          <a:stretch/>
        </p:blipFill>
        <p:spPr>
          <a:xfrm>
            <a:off x="628651" y="1725665"/>
            <a:ext cx="3871700" cy="338785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517D341-043B-F87D-F346-6F69E93C9E60}"/>
              </a:ext>
            </a:extLst>
          </p:cNvPr>
          <p:cNvSpPr txBox="1"/>
          <p:nvPr/>
        </p:nvSpPr>
        <p:spPr>
          <a:xfrm>
            <a:off x="628650" y="1320110"/>
            <a:ext cx="8451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단건조회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Spoqa Han Sans Neo Medium" pitchFamily="2" charset="-127"/>
              <a:ea typeface="Spoqa Han Sans Neo Medium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1AB1F8-82DF-F0F7-8F73-9E38FC1E27B9}"/>
              </a:ext>
            </a:extLst>
          </p:cNvPr>
          <p:cNvSpPr txBox="1"/>
          <p:nvPr/>
        </p:nvSpPr>
        <p:spPr>
          <a:xfrm>
            <a:off x="4662343" y="1320110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단건조회 </a:t>
            </a:r>
            <a:r>
              <a:rPr lang="en-US" altLang="ko-KR" sz="1400" dirty="0">
                <a:latin typeface="Spoqa Han Sans Neo Medium" pitchFamily="2" charset="-127"/>
                <a:ea typeface="Spoqa Han Sans Neo Medium" pitchFamily="2" charset="-127"/>
              </a:rPr>
              <a:t>+ </a:t>
            </a:r>
            <a:r>
              <a:rPr lang="ko-KR" altLang="en-US" sz="1400" dirty="0">
                <a:latin typeface="Spoqa Han Sans Neo Medium" pitchFamily="2" charset="-127"/>
                <a:ea typeface="Spoqa Han Sans Neo Medium" pitchFamily="2" charset="-127"/>
              </a:rPr>
              <a:t>다건조회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latin typeface="Spoqa Han Sans Neo Medium" pitchFamily="2" charset="-127"/>
              <a:ea typeface="Spoqa Han Sans Neo Medium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2D18BE-E81C-FE77-8FF6-686F166C6A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419" b="34086"/>
          <a:stretch/>
        </p:blipFill>
        <p:spPr>
          <a:xfrm>
            <a:off x="4643651" y="1723207"/>
            <a:ext cx="3871698" cy="335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48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Locust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Locust</a:t>
            </a:r>
          </a:p>
          <a:p>
            <a:pPr lvl="1"/>
            <a:r>
              <a:rPr lang="en-US" altLang="ko-KR" dirty="0">
                <a:effectLst/>
                <a:hlinkClick r:id="rId3"/>
              </a:rPr>
              <a:t>https://locust.io</a:t>
            </a:r>
            <a:endParaRPr lang="en-US" altLang="ko-KR" dirty="0"/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Locust </a:t>
            </a:r>
            <a:r>
              <a:rPr lang="ko-KR" altLang="en-US" sz="800" dirty="0">
                <a:solidFill>
                  <a:schemeClr val="bg1"/>
                </a:solidFill>
              </a:rPr>
              <a:t>셋업</a:t>
            </a:r>
            <a:endParaRPr sz="8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C80532A-F39F-6352-3157-93E569DFD8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900" y="2159286"/>
            <a:ext cx="3690045" cy="2841335"/>
          </a:xfrm>
          <a:prstGeom prst="rect">
            <a:avLst/>
          </a:prstGeom>
        </p:spPr>
      </p:pic>
      <p:pic>
        <p:nvPicPr>
          <p:cNvPr id="1026" name="Picture 2" descr="Performing load tests with Python + Locust.io | by Thiago Ferreira | Medium">
            <a:extLst>
              <a:ext uri="{FF2B5EF4-FFF2-40B4-BE49-F238E27FC236}">
                <a16:creationId xmlns:a16="http://schemas.microsoft.com/office/drawing/2014/main" id="{F34CBF2E-4E78-B3CC-53B8-DD0DC8F1C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341" y="2159286"/>
            <a:ext cx="3749861" cy="284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1507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Locust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Locust</a:t>
            </a:r>
          </a:p>
          <a:p>
            <a:pPr lvl="1"/>
            <a:r>
              <a:rPr lang="en-US" altLang="ko-KR" dirty="0"/>
              <a:t>python </a:t>
            </a:r>
            <a:r>
              <a:rPr lang="ko-KR" altLang="en-US" dirty="0"/>
              <a:t>기반 부하 테스터</a:t>
            </a:r>
            <a:endParaRPr lang="en-US" altLang="ko-KR" dirty="0"/>
          </a:p>
          <a:p>
            <a:pPr lvl="1"/>
            <a:r>
              <a:rPr lang="ko-KR" altLang="en-US" dirty="0"/>
              <a:t>사용법이 간단</a:t>
            </a:r>
            <a:endParaRPr lang="en-US" altLang="ko-KR" dirty="0"/>
          </a:p>
          <a:p>
            <a:pPr lvl="1"/>
            <a:r>
              <a:rPr lang="ko-KR" altLang="en-US" dirty="0"/>
              <a:t>모니터링 </a:t>
            </a:r>
            <a:r>
              <a:rPr lang="en-US" altLang="ko-KR" dirty="0"/>
              <a:t>web UI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1"/>
            <a:r>
              <a:rPr lang="en-US" altLang="ko-KR" dirty="0"/>
              <a:t>worker cluster </a:t>
            </a:r>
            <a:r>
              <a:rPr lang="ko-KR" altLang="en-US" dirty="0"/>
              <a:t>구성을 통한 대규모 분산 부하테스트 가능</a:t>
            </a:r>
            <a:endParaRPr lang="en-US" altLang="ko-KR" dirty="0"/>
          </a:p>
          <a:p>
            <a:pPr lvl="2"/>
            <a:r>
              <a:rPr lang="en-US" altLang="ko-KR" dirty="0"/>
              <a:t>K8S </a:t>
            </a:r>
            <a:r>
              <a:rPr lang="ko-KR" altLang="en-US" dirty="0"/>
              <a:t>구성이 매우 간단</a:t>
            </a:r>
            <a:endParaRPr lang="en-US" altLang="ko-KR" dirty="0"/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Locust </a:t>
            </a:r>
            <a:r>
              <a:rPr lang="ko-KR" altLang="en-US" sz="800" dirty="0">
                <a:solidFill>
                  <a:schemeClr val="bg1"/>
                </a:solidFill>
              </a:rPr>
              <a:t>셋업</a:t>
            </a:r>
            <a:endParaRPr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236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96B29B-A1AE-E0C6-8543-753E63140B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b="1" dirty="0"/>
              <a:t>비동기 서비스 부하 테스트</a:t>
            </a:r>
          </a:p>
        </p:txBody>
      </p:sp>
      <p:sp>
        <p:nvSpPr>
          <p:cNvPr id="4" name="부제목 3">
            <a:extLst>
              <a:ext uri="{FF2B5EF4-FFF2-40B4-BE49-F238E27FC236}">
                <a16:creationId xmlns:a16="http://schemas.microsoft.com/office/drawing/2014/main" id="{7219E4B9-47F6-C7CA-B046-1256225C35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altLang="ko" b="1" dirty="0">
                <a:solidFill>
                  <a:srgbClr val="ED234B"/>
                </a:solidFill>
              </a:rPr>
              <a:t>2</a:t>
            </a:r>
            <a:r>
              <a:rPr lang="ko" altLang="ko-KR" b="1" dirty="0">
                <a:solidFill>
                  <a:srgbClr val="ED234B"/>
                </a:solidFill>
              </a:rPr>
              <a:t> </a:t>
            </a:r>
            <a:r>
              <a:rPr lang="en-US" altLang="ko-KR" dirty="0"/>
              <a:t>Spring MVC / </a:t>
            </a:r>
            <a:r>
              <a:rPr lang="en-US" altLang="ko-KR" dirty="0" err="1"/>
              <a:t>Webflux</a:t>
            </a:r>
            <a:r>
              <a:rPr lang="en-US" altLang="ko-KR" dirty="0"/>
              <a:t> </a:t>
            </a:r>
            <a:r>
              <a:rPr lang="ko-KR" altLang="en-US" dirty="0"/>
              <a:t>성능 비교 </a:t>
            </a:r>
            <a:r>
              <a:rPr lang="en-US" altLang="ko-KR" dirty="0"/>
              <a:t>#1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6065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단건조회</a:t>
            </a:r>
            <a:endParaRPr lang="en-US" altLang="ko-KR" dirty="0"/>
          </a:p>
          <a:p>
            <a:pPr lvl="2"/>
            <a:r>
              <a:rPr lang="en-US" altLang="ko-KR" dirty="0"/>
              <a:t>/article/</a:t>
            </a:r>
            <a:r>
              <a:rPr lang="en-US" altLang="ko-KR" dirty="0">
                <a:solidFill>
                  <a:srgbClr val="FF0000"/>
                </a:solidFill>
              </a:rPr>
              <a:t>{</a:t>
            </a:r>
            <a:r>
              <a:rPr lang="en-US" altLang="ko-KR" dirty="0" err="1">
                <a:solidFill>
                  <a:srgbClr val="FF0000"/>
                </a:solidFill>
              </a:rPr>
              <a:t>articleId</a:t>
            </a:r>
            <a:r>
              <a:rPr lang="en-US" altLang="ko-KR" dirty="0">
                <a:solidFill>
                  <a:srgbClr val="FF0000"/>
                </a:solidFill>
              </a:rPr>
              <a:t>}</a:t>
            </a: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200 users</a:t>
            </a:r>
          </a:p>
          <a:p>
            <a:pPr lvl="2"/>
            <a:r>
              <a:rPr lang="en-US" altLang="ko-KR" dirty="0"/>
              <a:t>spawn rate : 5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934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7826F1-02C2-84AF-4EBE-332C3EFE4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015" y="1139120"/>
            <a:ext cx="6422422" cy="400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19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시나리오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F6317C-F28B-ECBE-0810-17736FC7D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dirty="0"/>
              <a:t>시나리오</a:t>
            </a:r>
            <a:endParaRPr lang="en-US" altLang="ko-KR" dirty="0"/>
          </a:p>
          <a:p>
            <a:pPr lvl="1"/>
            <a:r>
              <a:rPr lang="ko-KR" altLang="en-US" dirty="0"/>
              <a:t>다건조회</a:t>
            </a:r>
            <a:endParaRPr lang="en-US" altLang="ko-KR" dirty="0"/>
          </a:p>
          <a:p>
            <a:pPr lvl="2"/>
            <a:r>
              <a:rPr lang="en-US" altLang="ko-KR" dirty="0"/>
              <a:t>/article/</a:t>
            </a:r>
            <a:r>
              <a:rPr lang="en-US" altLang="ko-KR" dirty="0" err="1"/>
              <a:t>all</a:t>
            </a:r>
            <a:r>
              <a:rPr lang="en-US" altLang="ko-KR" dirty="0" err="1">
                <a:solidFill>
                  <a:srgbClr val="FF0000"/>
                </a:solidFill>
              </a:rPr>
              <a:t>?title</a:t>
            </a:r>
            <a:r>
              <a:rPr lang="en-US" altLang="ko-KR" dirty="0">
                <a:solidFill>
                  <a:srgbClr val="FF0000"/>
                </a:solidFill>
              </a:rPr>
              <a:t>=matched</a:t>
            </a:r>
          </a:p>
          <a:p>
            <a:pPr lvl="1"/>
            <a:r>
              <a:rPr lang="ko-KR" altLang="en-US" dirty="0"/>
              <a:t>테스트 조건</a:t>
            </a:r>
            <a:endParaRPr lang="en-US" altLang="ko-KR" dirty="0"/>
          </a:p>
          <a:p>
            <a:pPr lvl="2"/>
            <a:r>
              <a:rPr lang="en-US" altLang="ko-KR" dirty="0"/>
              <a:t>users : 200</a:t>
            </a:r>
          </a:p>
          <a:p>
            <a:pPr lvl="2"/>
            <a:r>
              <a:rPr lang="en-US" altLang="ko-KR" dirty="0"/>
              <a:t>spawn rate : 5 users / sec</a:t>
            </a:r>
          </a:p>
          <a:p>
            <a:pPr lvl="2"/>
            <a:r>
              <a:rPr lang="en-US" altLang="ko-KR" dirty="0"/>
              <a:t>run time : 1m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491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1C1AA9-5E52-3A11-B3B3-447787E29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테스트 결과</a:t>
            </a:r>
          </a:p>
        </p:txBody>
      </p:sp>
      <p:sp>
        <p:nvSpPr>
          <p:cNvPr id="7" name="Google Shape;209;p30">
            <a:extLst>
              <a:ext uri="{FF2B5EF4-FFF2-40B4-BE49-F238E27FC236}">
                <a16:creationId xmlns:a16="http://schemas.microsoft.com/office/drawing/2014/main" id="{35F3E219-4EBB-8DE8-0966-E4317399395E}"/>
              </a:ext>
            </a:extLst>
          </p:cNvPr>
          <p:cNvSpPr/>
          <p:nvPr/>
        </p:nvSpPr>
        <p:spPr>
          <a:xfrm>
            <a:off x="7811013" y="528014"/>
            <a:ext cx="952500" cy="2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" sz="12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500" dirty="0">
              <a:solidFill>
                <a:schemeClr val="bg1"/>
              </a:solidFill>
            </a:endParaRPr>
          </a:p>
        </p:txBody>
      </p:sp>
      <p:sp>
        <p:nvSpPr>
          <p:cNvPr id="8" name="Google Shape;210;p30">
            <a:extLst>
              <a:ext uri="{FF2B5EF4-FFF2-40B4-BE49-F238E27FC236}">
                <a16:creationId xmlns:a16="http://schemas.microsoft.com/office/drawing/2014/main" id="{8CB63A74-B5C7-DCAA-53F5-96E44004D694}"/>
              </a:ext>
            </a:extLst>
          </p:cNvPr>
          <p:cNvSpPr/>
          <p:nvPr/>
        </p:nvSpPr>
        <p:spPr>
          <a:xfrm>
            <a:off x="7811013" y="825047"/>
            <a:ext cx="9525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63500" marR="0" lvl="1" indent="0" algn="l" rtl="0"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altLang="ko-KR" sz="800" dirty="0">
                <a:solidFill>
                  <a:schemeClr val="bg1"/>
                </a:solidFill>
              </a:rPr>
              <a:t>Spring MVC / </a:t>
            </a:r>
            <a:r>
              <a:rPr lang="en-US" altLang="ko-KR" sz="800" dirty="0" err="1">
                <a:solidFill>
                  <a:schemeClr val="bg1"/>
                </a:solidFill>
              </a:rPr>
              <a:t>Webflux</a:t>
            </a:r>
            <a:r>
              <a:rPr lang="en-US" altLang="ko-KR" sz="800" dirty="0">
                <a:solidFill>
                  <a:schemeClr val="bg1"/>
                </a:solidFill>
              </a:rPr>
              <a:t> </a:t>
            </a:r>
            <a:r>
              <a:rPr lang="ko-KR" altLang="en-US" sz="800" dirty="0">
                <a:solidFill>
                  <a:schemeClr val="bg1"/>
                </a:solidFill>
              </a:rPr>
              <a:t>성능 비교 </a:t>
            </a:r>
            <a:r>
              <a:rPr lang="en-US" altLang="ko-KR" sz="800" dirty="0">
                <a:solidFill>
                  <a:schemeClr val="bg1"/>
                </a:solidFill>
              </a:rPr>
              <a:t>#1</a:t>
            </a:r>
            <a:endParaRPr lang="ko-KR" altLang="en-US" sz="800" dirty="0">
              <a:solidFill>
                <a:schemeClr val="bg1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16E409-EE42-334B-1785-C19A7581D4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042" y="1118447"/>
            <a:ext cx="6455579" cy="402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105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1346</TotalTime>
  <Words>1545</Words>
  <Application>Microsoft Office PowerPoint</Application>
  <PresentationFormat>화면 슬라이드 쇼(16:9)</PresentationFormat>
  <Paragraphs>294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Spoqa Han Sans Neo Bold</vt:lpstr>
      <vt:lpstr>Spoqa Han Sans Neo Medium</vt:lpstr>
      <vt:lpstr>맑은 고딕</vt:lpstr>
      <vt:lpstr>Arial</vt:lpstr>
      <vt:lpstr>Calibri</vt:lpstr>
      <vt:lpstr>Office 테마</vt:lpstr>
      <vt:lpstr>비동기 서비스 부하 테스트</vt:lpstr>
      <vt:lpstr>부하테스트 도구</vt:lpstr>
      <vt:lpstr>Locust</vt:lpstr>
      <vt:lpstr>Locust</vt:lpstr>
      <vt:lpstr>비동기 서비스 부하 테스트</vt:lpstr>
      <vt:lpstr>시나리오</vt:lpstr>
      <vt:lpstr>테스트 결과</vt:lpstr>
      <vt:lpstr>시나리오</vt:lpstr>
      <vt:lpstr>테스트 결과</vt:lpstr>
      <vt:lpstr>시나리오</vt:lpstr>
      <vt:lpstr>테스트 결과</vt:lpstr>
      <vt:lpstr>비동기 서비스 부하 테스트</vt:lpstr>
      <vt:lpstr>가설</vt:lpstr>
      <vt:lpstr>시나리오</vt:lpstr>
      <vt:lpstr>테스트 결과</vt:lpstr>
      <vt:lpstr>시나리오</vt:lpstr>
      <vt:lpstr>테스트 결과</vt:lpstr>
      <vt:lpstr>시나리오</vt:lpstr>
      <vt:lpstr>테스트 결과</vt:lpstr>
      <vt:lpstr>Jmeter 테스트 (단건조회)</vt:lpstr>
      <vt:lpstr>Jmeter 테스트 (응답속도)</vt:lpstr>
      <vt:lpstr>실제 상황</vt:lpstr>
      <vt:lpstr>요약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Jung Hwasu</dc:creator>
  <cp:lastModifiedBy>정화수 (Nathan)</cp:lastModifiedBy>
  <cp:revision>451</cp:revision>
  <dcterms:created xsi:type="dcterms:W3CDTF">2023-07-11T14:27:12Z</dcterms:created>
  <dcterms:modified xsi:type="dcterms:W3CDTF">2023-09-08T12:20:10Z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119f844-8ac0-48e8-bbdf-d5c2ba397c72_Enabled">
    <vt:lpwstr>true</vt:lpwstr>
  </property>
  <property fmtid="{D5CDD505-2E9C-101B-9397-08002B2CF9AE}" pid="3" name="MSIP_Label_5119f844-8ac0-48e8-bbdf-d5c2ba397c72_SetDate">
    <vt:lpwstr>2023-09-04T09:15:19Z</vt:lpwstr>
  </property>
  <property fmtid="{D5CDD505-2E9C-101B-9397-08002B2CF9AE}" pid="4" name="MSIP_Label_5119f844-8ac0-48e8-bbdf-d5c2ba397c72_Method">
    <vt:lpwstr>Privileged</vt:lpwstr>
  </property>
  <property fmtid="{D5CDD505-2E9C-101B-9397-08002B2CF9AE}" pid="5" name="MSIP_Label_5119f844-8ac0-48e8-bbdf-d5c2ba397c72_Name">
    <vt:lpwstr>공용</vt:lpwstr>
  </property>
  <property fmtid="{D5CDD505-2E9C-101B-9397-08002B2CF9AE}" pid="6" name="MSIP_Label_5119f844-8ac0-48e8-bbdf-d5c2ba397c72_SiteId">
    <vt:lpwstr>55ebc540-42a3-4026-b4cc-3928d18f84bf</vt:lpwstr>
  </property>
  <property fmtid="{D5CDD505-2E9C-101B-9397-08002B2CF9AE}" pid="7" name="MSIP_Label_5119f844-8ac0-48e8-bbdf-d5c2ba397c72_ActionId">
    <vt:lpwstr>710fb81c-0999-4909-b4a4-0ed79e42d44f</vt:lpwstr>
  </property>
  <property fmtid="{D5CDD505-2E9C-101B-9397-08002B2CF9AE}" pid="8" name="MSIP_Label_5119f844-8ac0-48e8-bbdf-d5c2ba397c72_ContentBits">
    <vt:lpwstr>0</vt:lpwstr>
  </property>
</Properties>
</file>

<file path=docProps/thumbnail.jpeg>
</file>